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303" r:id="rId3"/>
    <p:sldId id="304" r:id="rId4"/>
    <p:sldId id="269" r:id="rId5"/>
    <p:sldId id="308" r:id="rId6"/>
    <p:sldId id="309" r:id="rId7"/>
    <p:sldId id="310" r:id="rId8"/>
    <p:sldId id="311" r:id="rId9"/>
    <p:sldId id="313" r:id="rId10"/>
    <p:sldId id="314" r:id="rId11"/>
    <p:sldId id="316" r:id="rId12"/>
    <p:sldId id="317" r:id="rId13"/>
    <p:sldId id="318" r:id="rId14"/>
    <p:sldId id="319" r:id="rId15"/>
    <p:sldId id="315" r:id="rId16"/>
    <p:sldId id="320" r:id="rId17"/>
    <p:sldId id="321" r:id="rId18"/>
    <p:sldId id="272" r:id="rId19"/>
    <p:sldId id="322" r:id="rId20"/>
    <p:sldId id="323" r:id="rId21"/>
    <p:sldId id="305" r:id="rId22"/>
    <p:sldId id="271" r:id="rId23"/>
    <p:sldId id="325" r:id="rId24"/>
    <p:sldId id="324" r:id="rId25"/>
    <p:sldId id="326" r:id="rId26"/>
    <p:sldId id="328" r:id="rId27"/>
    <p:sldId id="329" r:id="rId28"/>
    <p:sldId id="339" r:id="rId29"/>
    <p:sldId id="340" r:id="rId30"/>
    <p:sldId id="341" r:id="rId31"/>
    <p:sldId id="342" r:id="rId32"/>
    <p:sldId id="330" r:id="rId33"/>
    <p:sldId id="257" r:id="rId34"/>
    <p:sldId id="258" r:id="rId35"/>
    <p:sldId id="259" r:id="rId36"/>
    <p:sldId id="260" r:id="rId37"/>
    <p:sldId id="261" r:id="rId38"/>
    <p:sldId id="262" r:id="rId39"/>
    <p:sldId id="331" r:id="rId40"/>
    <p:sldId id="332" r:id="rId41"/>
    <p:sldId id="333" r:id="rId42"/>
    <p:sldId id="334" r:id="rId43"/>
    <p:sldId id="336" r:id="rId44"/>
    <p:sldId id="337" r:id="rId45"/>
    <p:sldId id="338" r:id="rId46"/>
    <p:sldId id="343" r:id="rId47"/>
  </p:sldIdLst>
  <p:sldSz cx="9144000" cy="5143500" type="screen16x9"/>
  <p:notesSz cx="6858000" cy="9144000"/>
  <p:embeddedFontLst>
    <p:embeddedFont>
      <p:font typeface="Fira Sans Extra Condensed" panose="020B0503050000020004" pitchFamily="34" charset="0"/>
      <p:regular r:id="rId49"/>
      <p:bold r:id="rId50"/>
      <p:italic r:id="rId51"/>
      <p:boldItalic r:id="rId52"/>
    </p:embeddedFont>
    <p:embeddedFont>
      <p:font typeface="Fira Sans Extra Condensed SemiBold" panose="020B060402020202020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dat shohan" initials="ss" lastIdx="1" clrIdx="0">
    <p:extLst>
      <p:ext uri="{19B8F6BF-5375-455C-9EA6-DF929625EA0E}">
        <p15:presenceInfo xmlns:p15="http://schemas.microsoft.com/office/powerpoint/2012/main" userId="90be0f34105f73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5" autoAdjust="0"/>
    <p:restoredTop sz="94660"/>
  </p:normalViewPr>
  <p:slideViewPr>
    <p:cSldViewPr snapToGrid="0">
      <p:cViewPr varScale="1">
        <p:scale>
          <a:sx n="54" d="100"/>
          <a:sy n="54" d="100"/>
        </p:scale>
        <p:origin x="125"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85abed2e817282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85abed2e81728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85abed2e817282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85abed2e817282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85abed2e817282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85abed2e817282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85abed2e817282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85abed2e817282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85abed2e8172825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85abed2e817282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85abed2e817282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85abed2e817282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80400" y="1533700"/>
            <a:ext cx="3671100" cy="17244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54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180389" y="3258200"/>
            <a:ext cx="36711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F95A-D420-8A2A-D140-543DBD5813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4183E2-F511-DFB2-8743-50856C954D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F99C8-8F51-63B1-30C7-C78E8CE02211}"/>
              </a:ext>
            </a:extLst>
          </p:cNvPr>
          <p:cNvSpPr>
            <a:spLocks noGrp="1"/>
          </p:cNvSpPr>
          <p:nvPr>
            <p:ph type="dt" sz="half" idx="10"/>
          </p:nvPr>
        </p:nvSpPr>
        <p:spPr/>
        <p:txBody>
          <a:bodyPr/>
          <a:lstStyle/>
          <a:p>
            <a:fld id="{93D2EDE9-AECB-46B1-A43F-266F61C09009}" type="datetimeFigureOut">
              <a:rPr lang="en-US" smtClean="0"/>
              <a:t>9/2/2023</a:t>
            </a:fld>
            <a:endParaRPr lang="en-US"/>
          </a:p>
        </p:txBody>
      </p:sp>
      <p:sp>
        <p:nvSpPr>
          <p:cNvPr id="5" name="Footer Placeholder 4">
            <a:extLst>
              <a:ext uri="{FF2B5EF4-FFF2-40B4-BE49-F238E27FC236}">
                <a16:creationId xmlns:a16="http://schemas.microsoft.com/office/drawing/2014/main" id="{E5E40426-AF63-E901-4547-70D35A9B5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E9CDF-77E5-F582-57E3-59A0C4D34562}"/>
              </a:ext>
            </a:extLst>
          </p:cNvPr>
          <p:cNvSpPr>
            <a:spLocks noGrp="1"/>
          </p:cNvSpPr>
          <p:nvPr>
            <p:ph type="sldNum" sz="quarter" idx="12"/>
          </p:nvPr>
        </p:nvSpPr>
        <p:spPr/>
        <p:txBody>
          <a:bodyPr/>
          <a:lstStyle/>
          <a:p>
            <a:fld id="{1C544BEE-9C7B-477F-A914-4A2327A3042A}" type="slidenum">
              <a:rPr lang="en-US" smtClean="0"/>
              <a:t>‹#›</a:t>
            </a:fld>
            <a:endParaRPr lang="en-US"/>
          </a:p>
        </p:txBody>
      </p:sp>
    </p:spTree>
    <p:extLst>
      <p:ext uri="{BB962C8B-B14F-4D97-AF65-F5344CB8AC3E}">
        <p14:creationId xmlns:p14="http://schemas.microsoft.com/office/powerpoint/2010/main" val="744351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6388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7" r:id="rId7"/>
    <p:sldLayoutId id="2147483658"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a:off x="3112174" y="847350"/>
            <a:ext cx="6031825" cy="22771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Case Study: Amazon Fashion Discovery Engine(Content Based Recommendation)</a:t>
            </a:r>
          </a:p>
        </p:txBody>
      </p:sp>
      <p:sp>
        <p:nvSpPr>
          <p:cNvPr id="43" name="Google Shape;43;p13"/>
          <p:cNvSpPr txBox="1">
            <a:spLocks noGrp="1"/>
          </p:cNvSpPr>
          <p:nvPr>
            <p:ph type="subTitle" idx="1"/>
          </p:nvPr>
        </p:nvSpPr>
        <p:spPr>
          <a:xfrm>
            <a:off x="4180400" y="3052475"/>
            <a:ext cx="4005900" cy="17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Group-2</a:t>
            </a:r>
            <a:endParaRPr dirty="0"/>
          </a:p>
          <a:p>
            <a:pPr marL="0" lvl="0" indent="0" algn="l" rtl="0">
              <a:spcBef>
                <a:spcPts val="0"/>
              </a:spcBef>
              <a:spcAft>
                <a:spcPts val="0"/>
              </a:spcAft>
              <a:buNone/>
            </a:pPr>
            <a:r>
              <a:rPr lang="en" dirty="0"/>
              <a:t>Member1: Nazmus Shadat Shohan</a:t>
            </a:r>
            <a:endParaRPr dirty="0"/>
          </a:p>
          <a:p>
            <a:pPr marL="0" lvl="0" indent="0" algn="l" rtl="0">
              <a:spcBef>
                <a:spcPts val="0"/>
              </a:spcBef>
              <a:spcAft>
                <a:spcPts val="0"/>
              </a:spcAft>
              <a:buNone/>
            </a:pPr>
            <a:r>
              <a:rPr lang="en" dirty="0"/>
              <a:t>Member2: Tasfia Zaman Raisa</a:t>
            </a:r>
            <a:endParaRPr dirty="0"/>
          </a:p>
          <a:p>
            <a:pPr marL="0" lvl="0" indent="0" algn="l" rtl="0">
              <a:spcBef>
                <a:spcPts val="0"/>
              </a:spcBef>
              <a:spcAft>
                <a:spcPts val="0"/>
              </a:spcAft>
              <a:buNone/>
            </a:pPr>
            <a:r>
              <a:rPr lang="en" dirty="0"/>
              <a:t>Member3: Mujahidul Islam</a:t>
            </a:r>
            <a:endParaRPr dirty="0"/>
          </a:p>
          <a:p>
            <a:pPr marL="0" lvl="0" indent="0" algn="l" rtl="0">
              <a:spcBef>
                <a:spcPts val="0"/>
              </a:spcBef>
              <a:spcAft>
                <a:spcPts val="0"/>
              </a:spcAft>
              <a:buNone/>
            </a:pPr>
            <a:r>
              <a:rPr lang="en" dirty="0"/>
              <a:t>Member4: Sazzad Hossain</a:t>
            </a:r>
            <a:endParaRPr dirty="0"/>
          </a:p>
          <a:p>
            <a:pPr marL="0" lvl="0" indent="0" algn="l" rtl="0">
              <a:spcBef>
                <a:spcPts val="0"/>
              </a:spcBef>
              <a:spcAft>
                <a:spcPts val="0"/>
              </a:spcAft>
              <a:buNone/>
            </a:pPr>
            <a:r>
              <a:rPr lang="en" dirty="0"/>
              <a:t>Member5: </a:t>
            </a:r>
            <a:r>
              <a:rPr lang="en-US" dirty="0" err="1"/>
              <a:t>Roksana</a:t>
            </a:r>
            <a:r>
              <a:rPr lang="en-US" dirty="0"/>
              <a:t> </a:t>
            </a:r>
            <a:r>
              <a:rPr lang="en-US" dirty="0" err="1"/>
              <a:t>Yeasmin</a:t>
            </a:r>
            <a:endParaRPr dirty="0"/>
          </a:p>
          <a:p>
            <a:pPr marL="0" lvl="0" indent="0" algn="l" rtl="0">
              <a:spcBef>
                <a:spcPts val="0"/>
              </a:spcBef>
              <a:spcAft>
                <a:spcPts val="0"/>
              </a:spcAft>
              <a:buNone/>
            </a:pPr>
            <a:r>
              <a:rPr lang="en" dirty="0"/>
              <a:t>Member6: Masudur Rahman</a:t>
            </a:r>
            <a:endParaRPr dirty="0"/>
          </a:p>
        </p:txBody>
      </p:sp>
      <p:pic>
        <p:nvPicPr>
          <p:cNvPr id="3" name="Picture 2">
            <a:extLst>
              <a:ext uri="{FF2B5EF4-FFF2-40B4-BE49-F238E27FC236}">
                <a16:creationId xmlns:a16="http://schemas.microsoft.com/office/drawing/2014/main" id="{0C1804FF-B59A-DF44-DCA8-454731C2CB59}"/>
              </a:ext>
            </a:extLst>
          </p:cNvPr>
          <p:cNvPicPr>
            <a:picLocks noChangeAspect="1"/>
          </p:cNvPicPr>
          <p:nvPr/>
        </p:nvPicPr>
        <p:blipFill>
          <a:blip r:embed="rId3"/>
          <a:stretch>
            <a:fillRect/>
          </a:stretch>
        </p:blipFill>
        <p:spPr>
          <a:xfrm>
            <a:off x="-465206" y="282994"/>
            <a:ext cx="3577380" cy="2895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Onsite Recommendation(related to viewed items)</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194294" y="1277774"/>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Just as it says, Related to items you’ve viewed displays similar products in different sizes, brands, etc., to products you’ve looked at in the past. This has the same goal as point #3 (to help you find a product you have to buy), but Amazon has labelled it differently on their site.</a:t>
            </a:r>
          </a:p>
        </p:txBody>
      </p:sp>
      <p:pic>
        <p:nvPicPr>
          <p:cNvPr id="4" name="Picture 3">
            <a:extLst>
              <a:ext uri="{FF2B5EF4-FFF2-40B4-BE49-F238E27FC236}">
                <a16:creationId xmlns:a16="http://schemas.microsoft.com/office/drawing/2014/main" id="{FA126E14-88F1-BD2E-DAFE-705B25FE0205}"/>
              </a:ext>
            </a:extLst>
          </p:cNvPr>
          <p:cNvPicPr>
            <a:picLocks noChangeAspect="1"/>
          </p:cNvPicPr>
          <p:nvPr/>
        </p:nvPicPr>
        <p:blipFill>
          <a:blip r:embed="rId2"/>
          <a:stretch>
            <a:fillRect/>
          </a:stretch>
        </p:blipFill>
        <p:spPr>
          <a:xfrm>
            <a:off x="0" y="1417433"/>
            <a:ext cx="5064919" cy="2308634"/>
          </a:xfrm>
          <a:prstGeom prst="rect">
            <a:avLst/>
          </a:prstGeom>
        </p:spPr>
      </p:pic>
    </p:spTree>
    <p:extLst>
      <p:ext uri="{BB962C8B-B14F-4D97-AF65-F5344CB8AC3E}">
        <p14:creationId xmlns:p14="http://schemas.microsoft.com/office/powerpoint/2010/main" val="904414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Onsite Recommendation(Association Rule)</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194294" y="1277774"/>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Similar to #2 (frequently bought together), Amazon displays items that have been purchased together in the past, with the goal to increase average order value through up-sells and cross sells. My guess is that these items are purchased together a little less often than ‘frequently bought together’ and is a way for Amazon to sell items that are not as popular to help retailers move their inventory.</a:t>
            </a:r>
          </a:p>
        </p:txBody>
      </p:sp>
      <p:pic>
        <p:nvPicPr>
          <p:cNvPr id="6" name="Picture 5">
            <a:extLst>
              <a:ext uri="{FF2B5EF4-FFF2-40B4-BE49-F238E27FC236}">
                <a16:creationId xmlns:a16="http://schemas.microsoft.com/office/drawing/2014/main" id="{639B5447-C56F-DD98-C80B-51BA848980FB}"/>
              </a:ext>
            </a:extLst>
          </p:cNvPr>
          <p:cNvPicPr>
            <a:picLocks noChangeAspect="1"/>
          </p:cNvPicPr>
          <p:nvPr/>
        </p:nvPicPr>
        <p:blipFill>
          <a:blip r:embed="rId2"/>
          <a:stretch>
            <a:fillRect/>
          </a:stretch>
        </p:blipFill>
        <p:spPr>
          <a:xfrm>
            <a:off x="0" y="1230942"/>
            <a:ext cx="5194294" cy="2548102"/>
          </a:xfrm>
          <a:prstGeom prst="rect">
            <a:avLst/>
          </a:prstGeom>
        </p:spPr>
      </p:pic>
    </p:spTree>
    <p:extLst>
      <p:ext uri="{BB962C8B-B14F-4D97-AF65-F5344CB8AC3E}">
        <p14:creationId xmlns:p14="http://schemas.microsoft.com/office/powerpoint/2010/main" val="426207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Offline Recommendation(Best Selling Models )</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194294" y="1277774"/>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The first email was a range of best selling models from a product category they visited. As only Canon models were showcased in this email, you can be sure they were browsing that brand of Camera on-site or even added a Canon camera to their shopping cart.</a:t>
            </a:r>
          </a:p>
          <a:p>
            <a:pPr lvl="1"/>
            <a:endParaRPr lang="en-US" sz="1500" dirty="0">
              <a:highlight>
                <a:schemeClr val="lt1"/>
              </a:highlight>
            </a:endParaRPr>
          </a:p>
        </p:txBody>
      </p:sp>
      <p:pic>
        <p:nvPicPr>
          <p:cNvPr id="4" name="Picture 3">
            <a:extLst>
              <a:ext uri="{FF2B5EF4-FFF2-40B4-BE49-F238E27FC236}">
                <a16:creationId xmlns:a16="http://schemas.microsoft.com/office/drawing/2014/main" id="{CBE42469-E7A8-BBDD-DD68-B1884964BB8C}"/>
              </a:ext>
            </a:extLst>
          </p:cNvPr>
          <p:cNvPicPr>
            <a:picLocks noChangeAspect="1"/>
          </p:cNvPicPr>
          <p:nvPr/>
        </p:nvPicPr>
        <p:blipFill>
          <a:blip r:embed="rId2"/>
          <a:stretch>
            <a:fillRect/>
          </a:stretch>
        </p:blipFill>
        <p:spPr>
          <a:xfrm>
            <a:off x="457200" y="1202376"/>
            <a:ext cx="4520646" cy="2738747"/>
          </a:xfrm>
          <a:prstGeom prst="rect">
            <a:avLst/>
          </a:prstGeom>
        </p:spPr>
      </p:pic>
    </p:spTree>
    <p:extLst>
      <p:ext uri="{BB962C8B-B14F-4D97-AF65-F5344CB8AC3E}">
        <p14:creationId xmlns:p14="http://schemas.microsoft.com/office/powerpoint/2010/main" val="215468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Offline Recommendation(Best Selling Models )</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343525" y="1125150"/>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a:highlight>
                  <a:schemeClr val="lt1"/>
                </a:highlight>
              </a:rPr>
              <a:t>This recommendation email contained items frequently purchased together, with the aim to get you to buy a camera and  cross-sell its accessories in order to increase average order value and the amount of revenue they generate from each customer.</a:t>
            </a:r>
            <a:endParaRPr lang="en-US" sz="1500" dirty="0">
              <a:highlight>
                <a:schemeClr val="lt1"/>
              </a:highlight>
            </a:endParaRPr>
          </a:p>
        </p:txBody>
      </p:sp>
      <p:pic>
        <p:nvPicPr>
          <p:cNvPr id="6" name="Picture 5">
            <a:extLst>
              <a:ext uri="{FF2B5EF4-FFF2-40B4-BE49-F238E27FC236}">
                <a16:creationId xmlns:a16="http://schemas.microsoft.com/office/drawing/2014/main" id="{F2BD097D-12D8-88ED-2148-922E03A8F3A1}"/>
              </a:ext>
            </a:extLst>
          </p:cNvPr>
          <p:cNvPicPr>
            <a:picLocks noChangeAspect="1"/>
          </p:cNvPicPr>
          <p:nvPr/>
        </p:nvPicPr>
        <p:blipFill>
          <a:blip r:embed="rId2"/>
          <a:stretch>
            <a:fillRect/>
          </a:stretch>
        </p:blipFill>
        <p:spPr>
          <a:xfrm>
            <a:off x="1078707" y="972526"/>
            <a:ext cx="4264818" cy="2592205"/>
          </a:xfrm>
          <a:prstGeom prst="rect">
            <a:avLst/>
          </a:prstGeom>
        </p:spPr>
      </p:pic>
    </p:spTree>
    <p:extLst>
      <p:ext uri="{BB962C8B-B14F-4D97-AF65-F5344CB8AC3E}">
        <p14:creationId xmlns:p14="http://schemas.microsoft.com/office/powerpoint/2010/main" val="2063782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BEST SELLERS ACROSS THE ENTIRE PRODUCT CATEGORY</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343525" y="1125150"/>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This email contains top selling items from across the entire product category (digital cameras) the user was browsing. There is no focus on any specific brand, again they just display best sellers that most people end up buying. These items have the best reviews and conversions rates and will likely turn an interested browser into a customer.</a:t>
            </a:r>
          </a:p>
        </p:txBody>
      </p:sp>
      <p:pic>
        <p:nvPicPr>
          <p:cNvPr id="4" name="Picture 3">
            <a:extLst>
              <a:ext uri="{FF2B5EF4-FFF2-40B4-BE49-F238E27FC236}">
                <a16:creationId xmlns:a16="http://schemas.microsoft.com/office/drawing/2014/main" id="{BFB930A2-BA0F-AF04-4D37-2422E2A90961}"/>
              </a:ext>
            </a:extLst>
          </p:cNvPr>
          <p:cNvPicPr>
            <a:picLocks noChangeAspect="1"/>
          </p:cNvPicPr>
          <p:nvPr/>
        </p:nvPicPr>
        <p:blipFill>
          <a:blip r:embed="rId2"/>
          <a:stretch>
            <a:fillRect/>
          </a:stretch>
        </p:blipFill>
        <p:spPr>
          <a:xfrm>
            <a:off x="1135857" y="949804"/>
            <a:ext cx="4207668" cy="2764946"/>
          </a:xfrm>
          <a:prstGeom prst="rect">
            <a:avLst/>
          </a:prstGeom>
        </p:spPr>
      </p:pic>
    </p:spTree>
    <p:extLst>
      <p:ext uri="{BB962C8B-B14F-4D97-AF65-F5344CB8AC3E}">
        <p14:creationId xmlns:p14="http://schemas.microsoft.com/office/powerpoint/2010/main" val="12990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C355-3207-A526-41AB-320953B3D55C}"/>
              </a:ext>
            </a:extLst>
          </p:cNvPr>
          <p:cNvSpPr>
            <a:spLocks noGrp="1"/>
          </p:cNvSpPr>
          <p:nvPr>
            <p:ph type="title"/>
          </p:nvPr>
        </p:nvSpPr>
        <p:spPr>
          <a:xfrm>
            <a:off x="1364456" y="189982"/>
            <a:ext cx="8229600" cy="371400"/>
          </a:xfrm>
        </p:spPr>
        <p:txBody>
          <a:bodyPr>
            <a:normAutofit fontScale="90000"/>
          </a:bodyPr>
          <a:lstStyle/>
          <a:p>
            <a:r>
              <a:rPr lang="en-US" dirty="0" err="1"/>
              <a:t>WorkFlow</a:t>
            </a:r>
            <a:endParaRPr lang="en-US" dirty="0"/>
          </a:p>
        </p:txBody>
      </p:sp>
      <p:pic>
        <p:nvPicPr>
          <p:cNvPr id="19" name="Picture 18">
            <a:extLst>
              <a:ext uri="{FF2B5EF4-FFF2-40B4-BE49-F238E27FC236}">
                <a16:creationId xmlns:a16="http://schemas.microsoft.com/office/drawing/2014/main" id="{4576BF39-B22D-5DF7-326B-D26D0788337A}"/>
              </a:ext>
            </a:extLst>
          </p:cNvPr>
          <p:cNvPicPr>
            <a:picLocks noChangeAspect="1"/>
          </p:cNvPicPr>
          <p:nvPr/>
        </p:nvPicPr>
        <p:blipFill>
          <a:blip r:embed="rId2"/>
          <a:stretch>
            <a:fillRect/>
          </a:stretch>
        </p:blipFill>
        <p:spPr>
          <a:xfrm>
            <a:off x="1057764" y="189982"/>
            <a:ext cx="2399322" cy="5143500"/>
          </a:xfrm>
          <a:prstGeom prst="rect">
            <a:avLst/>
          </a:prstGeom>
        </p:spPr>
      </p:pic>
    </p:spTree>
    <p:extLst>
      <p:ext uri="{BB962C8B-B14F-4D97-AF65-F5344CB8AC3E}">
        <p14:creationId xmlns:p14="http://schemas.microsoft.com/office/powerpoint/2010/main" val="149812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57F8-686B-795C-7DC2-A132054C1A61}"/>
              </a:ext>
            </a:extLst>
          </p:cNvPr>
          <p:cNvSpPr>
            <a:spLocks noGrp="1"/>
          </p:cNvSpPr>
          <p:nvPr>
            <p:ph type="title"/>
          </p:nvPr>
        </p:nvSpPr>
        <p:spPr/>
        <p:txBody>
          <a:bodyPr>
            <a:normAutofit fontScale="90000"/>
          </a:bodyPr>
          <a:lstStyle/>
          <a:p>
            <a:r>
              <a:rPr lang="en-US" dirty="0"/>
              <a:t>Data Acquisition(Amazon Product Advertising)</a:t>
            </a:r>
          </a:p>
        </p:txBody>
      </p:sp>
      <p:sp>
        <p:nvSpPr>
          <p:cNvPr id="3" name="Text Placeholder 2">
            <a:extLst>
              <a:ext uri="{FF2B5EF4-FFF2-40B4-BE49-F238E27FC236}">
                <a16:creationId xmlns:a16="http://schemas.microsoft.com/office/drawing/2014/main" id="{6B6098BB-E38D-2877-C626-86653117EEF6}"/>
              </a:ext>
            </a:extLst>
          </p:cNvPr>
          <p:cNvSpPr>
            <a:spLocks noGrp="1"/>
          </p:cNvSpPr>
          <p:nvPr>
            <p:ph type="body" idx="1"/>
          </p:nvPr>
        </p:nvSpPr>
        <p:spPr/>
        <p:txBody>
          <a:bodyPr>
            <a:normAutofit/>
          </a:bodyPr>
          <a:lstStyle/>
          <a:p>
            <a:pPr marL="0" indent="0">
              <a:buNone/>
            </a:pPr>
            <a:r>
              <a:rPr lang="en-US" sz="2000" dirty="0"/>
              <a:t>I actually used Amazon’s own product advertising API as we need to obtain data from amazon.com using any programming language of our choice in a policy-compliant manner. </a:t>
            </a:r>
          </a:p>
          <a:p>
            <a:pPr marL="0" indent="0">
              <a:buNone/>
            </a:pPr>
            <a:r>
              <a:rPr lang="en-US" sz="2000" dirty="0"/>
              <a:t>I obtained data on women’s tops and shirts and got data of roughly about 183000 products. We got data like Image-URL, Title, Price, Product Description, etc. So we will primarily focus on the data of women’s tops.</a:t>
            </a:r>
          </a:p>
          <a:p>
            <a:pPr marL="139700" indent="0">
              <a:buNone/>
            </a:pPr>
            <a:endParaRPr lang="en-US" sz="2000" dirty="0"/>
          </a:p>
        </p:txBody>
      </p:sp>
    </p:spTree>
    <p:extLst>
      <p:ext uri="{BB962C8B-B14F-4D97-AF65-F5344CB8AC3E}">
        <p14:creationId xmlns:p14="http://schemas.microsoft.com/office/powerpoint/2010/main" val="1758765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57F8-686B-795C-7DC2-A132054C1A61}"/>
              </a:ext>
            </a:extLst>
          </p:cNvPr>
          <p:cNvSpPr>
            <a:spLocks noGrp="1"/>
          </p:cNvSpPr>
          <p:nvPr>
            <p:ph type="title"/>
          </p:nvPr>
        </p:nvSpPr>
        <p:spPr/>
        <p:txBody>
          <a:bodyPr>
            <a:normAutofit fontScale="90000"/>
          </a:bodyPr>
          <a:lstStyle/>
          <a:p>
            <a:r>
              <a:rPr lang="en-US" dirty="0"/>
              <a:t>Data Acquisition(Overview of the data)</a:t>
            </a:r>
          </a:p>
        </p:txBody>
      </p:sp>
      <p:sp>
        <p:nvSpPr>
          <p:cNvPr id="3" name="Text Placeholder 2">
            <a:extLst>
              <a:ext uri="{FF2B5EF4-FFF2-40B4-BE49-F238E27FC236}">
                <a16:creationId xmlns:a16="http://schemas.microsoft.com/office/drawing/2014/main" id="{6B6098BB-E38D-2877-C626-86653117EEF6}"/>
              </a:ext>
            </a:extLst>
          </p:cNvPr>
          <p:cNvSpPr>
            <a:spLocks noGrp="1"/>
          </p:cNvSpPr>
          <p:nvPr>
            <p:ph type="body" idx="1"/>
          </p:nvPr>
        </p:nvSpPr>
        <p:spPr/>
        <p:txBody>
          <a:bodyPr>
            <a:normAutofit/>
          </a:bodyPr>
          <a:lstStyle/>
          <a:p>
            <a:pPr>
              <a:buFont typeface="Wingdings" panose="05000000000000000000" pitchFamily="2" charset="2"/>
              <a:buChar char="Ø"/>
            </a:pPr>
            <a:r>
              <a:rPr lang="en-US" sz="2000" dirty="0"/>
              <a:t>Dataset is a set of data points.</a:t>
            </a:r>
          </a:p>
          <a:p>
            <a:pPr>
              <a:buFont typeface="Wingdings" panose="05000000000000000000" pitchFamily="2" charset="2"/>
              <a:buChar char="Ø"/>
            </a:pPr>
            <a:r>
              <a:rPr lang="en-US" sz="2000" dirty="0"/>
              <a:t>A row here represents a product in this dataset which is also known as data point.</a:t>
            </a:r>
          </a:p>
          <a:p>
            <a:pPr>
              <a:buFont typeface="Wingdings" panose="05000000000000000000" pitchFamily="2" charset="2"/>
              <a:buChar char="Ø"/>
            </a:pPr>
            <a:r>
              <a:rPr lang="en-US" sz="2000" dirty="0"/>
              <a:t>Each column represents a variable/feature of a given product. For ex: It can have </a:t>
            </a:r>
            <a:r>
              <a:rPr lang="en-US" sz="2000" dirty="0" err="1"/>
              <a:t>aprice</a:t>
            </a:r>
            <a:r>
              <a:rPr lang="en-US" sz="2000" dirty="0"/>
              <a:t>, title, </a:t>
            </a:r>
            <a:r>
              <a:rPr lang="en-US" sz="2000" dirty="0" err="1"/>
              <a:t>imageURL</a:t>
            </a:r>
            <a:r>
              <a:rPr lang="en-US" sz="2000" dirty="0"/>
              <a:t> etc.</a:t>
            </a:r>
          </a:p>
          <a:p>
            <a:pPr marL="139700" indent="0">
              <a:buNone/>
            </a:pPr>
            <a:endParaRPr lang="en-US" sz="2000" dirty="0"/>
          </a:p>
        </p:txBody>
      </p:sp>
    </p:spTree>
    <p:extLst>
      <p:ext uri="{BB962C8B-B14F-4D97-AF65-F5344CB8AC3E}">
        <p14:creationId xmlns:p14="http://schemas.microsoft.com/office/powerpoint/2010/main" val="4078326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Data Acquisition(Overview of the data)</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49397" y="1413126"/>
            <a:ext cx="4115995"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Number of data points/products: 183138</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Number of features/variables: 19</a:t>
            </a:r>
          </a:p>
          <a:p>
            <a:pPr lvl="1"/>
            <a:endParaRPr lang="en-US" sz="2000" dirty="0">
              <a:highlight>
                <a:schemeClr val="lt1"/>
              </a:highlight>
              <a:latin typeface="Roboto" panose="02000000000000000000" pitchFamily="2" charset="0"/>
              <a:ea typeface="Roboto" panose="02000000000000000000" pitchFamily="2" charset="0"/>
              <a:cs typeface="Roboto" panose="02000000000000000000" pitchFamily="2" charset="0"/>
            </a:endParaRPr>
          </a:p>
        </p:txBody>
      </p:sp>
      <p:pic>
        <p:nvPicPr>
          <p:cNvPr id="3" name="Content Placeholder 6">
            <a:extLst>
              <a:ext uri="{FF2B5EF4-FFF2-40B4-BE49-F238E27FC236}">
                <a16:creationId xmlns:a16="http://schemas.microsoft.com/office/drawing/2014/main" id="{56414249-C672-2B57-A365-A1670BF1CA1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0" y="1298826"/>
            <a:ext cx="4921624" cy="2153499"/>
          </a:xfrm>
          <a:prstGeom prst="rect">
            <a:avLst/>
          </a:prstGeom>
        </p:spPr>
      </p:pic>
    </p:spTree>
    <p:extLst>
      <p:ext uri="{BB962C8B-B14F-4D97-AF65-F5344CB8AC3E}">
        <p14:creationId xmlns:p14="http://schemas.microsoft.com/office/powerpoint/2010/main" val="177995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Data Acquisition(Overview of the data)</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49397" y="1413126"/>
            <a:ext cx="4115995"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I will be using only 6 features out of these 19 features in this workshop.</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1. </a:t>
            </a:r>
            <a:r>
              <a:rPr lang="en-US" sz="2000" dirty="0" err="1">
                <a:latin typeface="Roboto" panose="02000000000000000000" pitchFamily="2" charset="0"/>
                <a:ea typeface="Roboto" panose="02000000000000000000" pitchFamily="2" charset="0"/>
                <a:cs typeface="Roboto" panose="02000000000000000000" pitchFamily="2" charset="0"/>
              </a:rPr>
              <a:t>asin</a:t>
            </a:r>
            <a:r>
              <a:rPr lang="en-US" sz="2000" dirty="0">
                <a:latin typeface="Roboto" panose="02000000000000000000" pitchFamily="2" charset="0"/>
                <a:ea typeface="Roboto" panose="02000000000000000000" pitchFamily="2" charset="0"/>
                <a:cs typeface="Roboto" panose="02000000000000000000" pitchFamily="2" charset="0"/>
              </a:rPr>
              <a:t> (Amazon standard identification number)- A unique no given to each</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product at amazon.com.</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2. Brand (brand to which the product belongs to)</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3. color (color information of apparel, it can contain many colors as a value , for</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ex: black and blue stripes)</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4. </a:t>
            </a:r>
            <a:r>
              <a:rPr lang="en-US" sz="2000" dirty="0" err="1">
                <a:latin typeface="Roboto" panose="02000000000000000000" pitchFamily="2" charset="0"/>
                <a:ea typeface="Roboto" panose="02000000000000000000" pitchFamily="2" charset="0"/>
                <a:cs typeface="Roboto" panose="02000000000000000000" pitchFamily="2" charset="0"/>
              </a:rPr>
              <a:t>product_type_name</a:t>
            </a:r>
            <a:r>
              <a:rPr lang="en-US" sz="2000" dirty="0">
                <a:latin typeface="Roboto" panose="02000000000000000000" pitchFamily="2" charset="0"/>
                <a:ea typeface="Roboto" panose="02000000000000000000" pitchFamily="2" charset="0"/>
                <a:cs typeface="Roboto" panose="02000000000000000000" pitchFamily="2" charset="0"/>
              </a:rPr>
              <a:t> (type of the apparel, ex: SHIRT/TSHIRT )</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5. </a:t>
            </a:r>
            <a:r>
              <a:rPr lang="en-US" sz="2000" dirty="0" err="1">
                <a:latin typeface="Roboto" panose="02000000000000000000" pitchFamily="2" charset="0"/>
                <a:ea typeface="Roboto" panose="02000000000000000000" pitchFamily="2" charset="0"/>
                <a:cs typeface="Roboto" panose="02000000000000000000" pitchFamily="2" charset="0"/>
              </a:rPr>
              <a:t>medium_image_url</a:t>
            </a:r>
            <a:r>
              <a:rPr lang="en-US" sz="2000" dirty="0">
                <a:latin typeface="Roboto" panose="02000000000000000000" pitchFamily="2" charset="0"/>
                <a:ea typeface="Roboto" panose="02000000000000000000" pitchFamily="2" charset="0"/>
                <a:cs typeface="Roboto" panose="02000000000000000000" pitchFamily="2" charset="0"/>
              </a:rPr>
              <a:t> (URL of the image)</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6. title (title of the product)</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7. </a:t>
            </a:r>
            <a:r>
              <a:rPr lang="en-US" sz="2000" dirty="0" err="1">
                <a:latin typeface="Roboto" panose="02000000000000000000" pitchFamily="2" charset="0"/>
                <a:ea typeface="Roboto" panose="02000000000000000000" pitchFamily="2" charset="0"/>
                <a:cs typeface="Roboto" panose="02000000000000000000" pitchFamily="2" charset="0"/>
              </a:rPr>
              <a:t>formatted_price</a:t>
            </a:r>
            <a:r>
              <a:rPr lang="en-US" sz="2000" dirty="0">
                <a:latin typeface="Roboto" panose="02000000000000000000" pitchFamily="2" charset="0"/>
                <a:ea typeface="Roboto" panose="02000000000000000000" pitchFamily="2" charset="0"/>
                <a:cs typeface="Roboto" panose="02000000000000000000" pitchFamily="2" charset="0"/>
              </a:rPr>
              <a:t> (price of the product)</a:t>
            </a:r>
          </a:p>
          <a:p>
            <a:pPr lvl="1"/>
            <a:endParaRPr lang="en-US" sz="2000" dirty="0">
              <a:highlight>
                <a:schemeClr val="lt1"/>
              </a:highlight>
              <a:latin typeface="Roboto" panose="02000000000000000000" pitchFamily="2" charset="0"/>
              <a:ea typeface="Roboto" panose="02000000000000000000" pitchFamily="2" charset="0"/>
              <a:cs typeface="Roboto" panose="02000000000000000000" pitchFamily="2" charset="0"/>
            </a:endParaRPr>
          </a:p>
        </p:txBody>
      </p:sp>
      <p:pic>
        <p:nvPicPr>
          <p:cNvPr id="4" name="Content Placeholder 4">
            <a:extLst>
              <a:ext uri="{FF2B5EF4-FFF2-40B4-BE49-F238E27FC236}">
                <a16:creationId xmlns:a16="http://schemas.microsoft.com/office/drawing/2014/main" id="{D226FC0B-4AEC-476B-6A24-2F70BA0B484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78608" y="782875"/>
            <a:ext cx="4573947" cy="2893200"/>
          </a:xfrm>
          <a:prstGeom prst="rect">
            <a:avLst/>
          </a:prstGeom>
        </p:spPr>
      </p:pic>
    </p:spTree>
    <p:extLst>
      <p:ext uri="{BB962C8B-B14F-4D97-AF65-F5344CB8AC3E}">
        <p14:creationId xmlns:p14="http://schemas.microsoft.com/office/powerpoint/2010/main" val="29298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1E1E8D-266D-48AF-10D1-E50F46AB7C4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F8D06B8-94F2-6862-61B5-DE12AF66DE8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65295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Overview of the data and terminology</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49397" y="1413126"/>
            <a:ext cx="4115995"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I will be using only 6 features out of these 19 features in this workshop.</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1. </a:t>
            </a:r>
            <a:r>
              <a:rPr lang="en-US" sz="2000" dirty="0" err="1">
                <a:latin typeface="Roboto" panose="02000000000000000000" pitchFamily="2" charset="0"/>
                <a:ea typeface="Roboto" panose="02000000000000000000" pitchFamily="2" charset="0"/>
                <a:cs typeface="Roboto" panose="02000000000000000000" pitchFamily="2" charset="0"/>
              </a:rPr>
              <a:t>asin</a:t>
            </a:r>
            <a:r>
              <a:rPr lang="en-US" sz="2000" dirty="0">
                <a:latin typeface="Roboto" panose="02000000000000000000" pitchFamily="2" charset="0"/>
                <a:ea typeface="Roboto" panose="02000000000000000000" pitchFamily="2" charset="0"/>
                <a:cs typeface="Roboto" panose="02000000000000000000" pitchFamily="2" charset="0"/>
              </a:rPr>
              <a:t> (Amazon standard identification number)- A unique no given to each</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product at amazon.com.</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2. Brand (brand to which the product belongs to)</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3. color (color information of apparel, it can contain many colors as a value , for</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ex: black and blue stripes)</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4. </a:t>
            </a:r>
            <a:r>
              <a:rPr lang="en-US" sz="2000" dirty="0" err="1">
                <a:latin typeface="Roboto" panose="02000000000000000000" pitchFamily="2" charset="0"/>
                <a:ea typeface="Roboto" panose="02000000000000000000" pitchFamily="2" charset="0"/>
                <a:cs typeface="Roboto" panose="02000000000000000000" pitchFamily="2" charset="0"/>
              </a:rPr>
              <a:t>product_type_name</a:t>
            </a:r>
            <a:r>
              <a:rPr lang="en-US" sz="2000" dirty="0">
                <a:latin typeface="Roboto" panose="02000000000000000000" pitchFamily="2" charset="0"/>
                <a:ea typeface="Roboto" panose="02000000000000000000" pitchFamily="2" charset="0"/>
                <a:cs typeface="Roboto" panose="02000000000000000000" pitchFamily="2" charset="0"/>
              </a:rPr>
              <a:t> (type of the apparel, ex: SHIRT/TSHIRT )</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5. </a:t>
            </a:r>
            <a:r>
              <a:rPr lang="en-US" sz="2000" dirty="0" err="1">
                <a:latin typeface="Roboto" panose="02000000000000000000" pitchFamily="2" charset="0"/>
                <a:ea typeface="Roboto" panose="02000000000000000000" pitchFamily="2" charset="0"/>
                <a:cs typeface="Roboto" panose="02000000000000000000" pitchFamily="2" charset="0"/>
              </a:rPr>
              <a:t>medium_image_url</a:t>
            </a:r>
            <a:r>
              <a:rPr lang="en-US" sz="2000" dirty="0">
                <a:latin typeface="Roboto" panose="02000000000000000000" pitchFamily="2" charset="0"/>
                <a:ea typeface="Roboto" panose="02000000000000000000" pitchFamily="2" charset="0"/>
                <a:cs typeface="Roboto" panose="02000000000000000000" pitchFamily="2" charset="0"/>
              </a:rPr>
              <a:t> (URL of the image)</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6. title (title of the product)</a:t>
            </a:r>
          </a:p>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 7. </a:t>
            </a:r>
            <a:r>
              <a:rPr lang="en-US" sz="2000" dirty="0" err="1">
                <a:latin typeface="Roboto" panose="02000000000000000000" pitchFamily="2" charset="0"/>
                <a:ea typeface="Roboto" panose="02000000000000000000" pitchFamily="2" charset="0"/>
                <a:cs typeface="Roboto" panose="02000000000000000000" pitchFamily="2" charset="0"/>
              </a:rPr>
              <a:t>formatted_price</a:t>
            </a:r>
            <a:r>
              <a:rPr lang="en-US" sz="2000" dirty="0">
                <a:latin typeface="Roboto" panose="02000000000000000000" pitchFamily="2" charset="0"/>
                <a:ea typeface="Roboto" panose="02000000000000000000" pitchFamily="2" charset="0"/>
                <a:cs typeface="Roboto" panose="02000000000000000000" pitchFamily="2" charset="0"/>
              </a:rPr>
              <a:t> (price of the product)</a:t>
            </a:r>
          </a:p>
          <a:p>
            <a:pPr lvl="1"/>
            <a:endParaRPr lang="en-US" sz="2000" dirty="0">
              <a:highlight>
                <a:schemeClr val="lt1"/>
              </a:highlight>
              <a:latin typeface="Roboto" panose="02000000000000000000" pitchFamily="2" charset="0"/>
              <a:ea typeface="Roboto" panose="02000000000000000000" pitchFamily="2" charset="0"/>
              <a:cs typeface="Roboto" panose="02000000000000000000" pitchFamily="2" charset="0"/>
            </a:endParaRPr>
          </a:p>
        </p:txBody>
      </p:sp>
      <p:pic>
        <p:nvPicPr>
          <p:cNvPr id="4" name="Content Placeholder 4">
            <a:extLst>
              <a:ext uri="{FF2B5EF4-FFF2-40B4-BE49-F238E27FC236}">
                <a16:creationId xmlns:a16="http://schemas.microsoft.com/office/drawing/2014/main" id="{D226FC0B-4AEC-476B-6A24-2F70BA0B484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78608" y="782875"/>
            <a:ext cx="4573947" cy="2893200"/>
          </a:xfrm>
          <a:prstGeom prst="rect">
            <a:avLst/>
          </a:prstGeom>
        </p:spPr>
      </p:pic>
    </p:spTree>
    <p:extLst>
      <p:ext uri="{BB962C8B-B14F-4D97-AF65-F5344CB8AC3E}">
        <p14:creationId xmlns:p14="http://schemas.microsoft.com/office/powerpoint/2010/main" val="12979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E1C4-889D-8309-7B2F-786185738BF6}"/>
              </a:ext>
            </a:extLst>
          </p:cNvPr>
          <p:cNvSpPr>
            <a:spLocks noGrp="1"/>
          </p:cNvSpPr>
          <p:nvPr>
            <p:ph type="title"/>
          </p:nvPr>
        </p:nvSpPr>
        <p:spPr/>
        <p:txBody>
          <a:bodyPr>
            <a:normAutofit fontScale="90000"/>
          </a:bodyPr>
          <a:lstStyle/>
          <a:p>
            <a:r>
              <a:rPr lang="en-US" dirty="0"/>
              <a:t>Data Cleaning &amp; Understanding</a:t>
            </a:r>
          </a:p>
        </p:txBody>
      </p:sp>
      <p:sp>
        <p:nvSpPr>
          <p:cNvPr id="3" name="Text Placeholder 2">
            <a:extLst>
              <a:ext uri="{FF2B5EF4-FFF2-40B4-BE49-F238E27FC236}">
                <a16:creationId xmlns:a16="http://schemas.microsoft.com/office/drawing/2014/main" id="{F883E337-2AA4-5686-7B66-5DA8FFB9DA24}"/>
              </a:ext>
            </a:extLst>
          </p:cNvPr>
          <p:cNvSpPr>
            <a:spLocks noGrp="1"/>
          </p:cNvSpPr>
          <p:nvPr>
            <p:ph type="body" idx="1"/>
          </p:nvPr>
        </p:nvSpPr>
        <p:spPr/>
        <p:txBody>
          <a:bodyPr/>
          <a:lstStyle/>
          <a:p>
            <a:r>
              <a:rPr lang="en-US" sz="2000" dirty="0"/>
              <a:t>This is extremely important step in machine learning which is often overlooked. The better we understand our data, the more better models we can build. If we don’t want our models to suffer, let’s focus.</a:t>
            </a:r>
          </a:p>
          <a:p>
            <a:endParaRPr lang="en-US" dirty="0"/>
          </a:p>
        </p:txBody>
      </p:sp>
    </p:spTree>
    <p:extLst>
      <p:ext uri="{BB962C8B-B14F-4D97-AF65-F5344CB8AC3E}">
        <p14:creationId xmlns:p14="http://schemas.microsoft.com/office/powerpoint/2010/main" val="3793359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1. Basic stats for feature: </a:t>
            </a:r>
            <a:r>
              <a:rPr lang="en-US" dirty="0" err="1"/>
              <a:t>product_type_name</a:t>
            </a:r>
            <a:endParaRPr lang="en-US" dirty="0"/>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35111" y="1298826"/>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n-US" sz="2000" dirty="0">
                <a:latin typeface="Roboto" panose="02000000000000000000" pitchFamily="2" charset="0"/>
                <a:ea typeface="Roboto" panose="02000000000000000000" pitchFamily="2" charset="0"/>
                <a:cs typeface="Roboto" panose="02000000000000000000" pitchFamily="2" charset="0"/>
              </a:rPr>
              <a:t>Here we can notice that, there are certain cells where data is missing or it is none. So let’s understand our data. </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Out of 183138 products, 72 products are unique.</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Top most product type found is “SHIRT”, which is present in 167794 out of 183138 that is roughly 91%. </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 10 most frequent </a:t>
            </a:r>
            <a:r>
              <a:rPr lang="en-US" sz="2000" dirty="0" err="1">
                <a:latin typeface="Roboto" panose="02000000000000000000" pitchFamily="2" charset="0"/>
                <a:ea typeface="Roboto" panose="02000000000000000000" pitchFamily="2" charset="0"/>
                <a:cs typeface="Roboto" panose="02000000000000000000" pitchFamily="2" charset="0"/>
              </a:rPr>
              <a:t>product_type_names</a:t>
            </a:r>
            <a:r>
              <a:rPr lang="en-US" sz="2000" dirty="0">
                <a:latin typeface="Roboto" panose="02000000000000000000" pitchFamily="2" charset="0"/>
                <a:ea typeface="Roboto" panose="02000000000000000000" pitchFamily="2" charset="0"/>
                <a:cs typeface="Roboto" panose="02000000000000000000" pitchFamily="2" charset="0"/>
              </a:rPr>
              <a:t>: </a:t>
            </a:r>
          </a:p>
          <a:p>
            <a:pPr lvl="1"/>
            <a:endParaRPr lang="en-US" sz="1500" dirty="0">
              <a:highlight>
                <a:schemeClr val="lt1"/>
              </a:highlight>
            </a:endParaRPr>
          </a:p>
        </p:txBody>
      </p:sp>
      <p:pic>
        <p:nvPicPr>
          <p:cNvPr id="3" name="Content Placeholder 4">
            <a:extLst>
              <a:ext uri="{FF2B5EF4-FFF2-40B4-BE49-F238E27FC236}">
                <a16:creationId xmlns:a16="http://schemas.microsoft.com/office/drawing/2014/main" id="{5F3C12A7-3AAF-12D7-F939-19E60DB0C4C3}"/>
              </a:ext>
            </a:extLst>
          </p:cNvPr>
          <p:cNvPicPr>
            <a:picLocks noGrp="1" noChangeAspect="1"/>
          </p:cNvPicPr>
          <p:nvPr/>
        </p:nvPicPr>
        <p:blipFill>
          <a:blip r:embed="rId2"/>
          <a:stretch>
            <a:fillRect/>
          </a:stretch>
        </p:blipFill>
        <p:spPr>
          <a:xfrm>
            <a:off x="697510" y="1742959"/>
            <a:ext cx="3953427" cy="1657581"/>
          </a:xfrm>
          <a:prstGeom prst="rect">
            <a:avLst/>
          </a:prstGeom>
        </p:spPr>
      </p:pic>
    </p:spTree>
    <p:extLst>
      <p:ext uri="{BB962C8B-B14F-4D97-AF65-F5344CB8AC3E}">
        <p14:creationId xmlns:p14="http://schemas.microsoft.com/office/powerpoint/2010/main" val="2866312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2. Basic stats for feature: brand</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1385047" y="1298826"/>
            <a:ext cx="7021164"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As in the data, out of 183138 products, brand name is given only for 182987 products. So there are 151 missing values.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There are 10577 unique brands.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 top most brand is “</a:t>
            </a:r>
            <a:r>
              <a:rPr lang="en-US" sz="2000" dirty="0" err="1">
                <a:latin typeface="Roboto" panose="02000000000000000000" pitchFamily="2" charset="0"/>
                <a:ea typeface="Roboto" panose="02000000000000000000" pitchFamily="2" charset="0"/>
                <a:cs typeface="Roboto" panose="02000000000000000000" pitchFamily="2" charset="0"/>
              </a:rPr>
              <a:t>Zago</a:t>
            </a:r>
            <a:r>
              <a:rPr lang="en-US" sz="2000" dirty="0">
                <a:latin typeface="Roboto" panose="02000000000000000000" pitchFamily="2" charset="0"/>
                <a:ea typeface="Roboto" panose="02000000000000000000" pitchFamily="2" charset="0"/>
                <a:cs typeface="Roboto" panose="02000000000000000000" pitchFamily="2" charset="0"/>
              </a:rPr>
              <a:t>” and is present in 223 rows.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 top 10 brands are:</a:t>
            </a:r>
          </a:p>
          <a:p>
            <a:pPr lvl="1"/>
            <a:endParaRPr lang="en-US" sz="1500" dirty="0">
              <a:highlight>
                <a:schemeClr val="lt1"/>
              </a:highlight>
            </a:endParaRPr>
          </a:p>
        </p:txBody>
      </p:sp>
    </p:spTree>
    <p:extLst>
      <p:ext uri="{BB962C8B-B14F-4D97-AF65-F5344CB8AC3E}">
        <p14:creationId xmlns:p14="http://schemas.microsoft.com/office/powerpoint/2010/main" val="78250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3. Basic stats for feature: color </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4735111" y="1298826"/>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64956 products out of 183138 products have color information. That’s approximately 35.4%.</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There are 7380 unique colors.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 top most color is black and is found in 13207 products, which is 7.28% of the products.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For 118182 products, color is not specified at all.</a:t>
            </a:r>
          </a:p>
          <a:p>
            <a:pPr lvl="1"/>
            <a:endParaRPr lang="en-US" sz="1500" dirty="0">
              <a:highlight>
                <a:schemeClr val="lt1"/>
              </a:highlight>
            </a:endParaRPr>
          </a:p>
        </p:txBody>
      </p:sp>
      <p:pic>
        <p:nvPicPr>
          <p:cNvPr id="4" name="Content Placeholder 4">
            <a:extLst>
              <a:ext uri="{FF2B5EF4-FFF2-40B4-BE49-F238E27FC236}">
                <a16:creationId xmlns:a16="http://schemas.microsoft.com/office/drawing/2014/main" id="{E9205E17-2778-0423-455A-D5FE83BC3F58}"/>
              </a:ext>
            </a:extLst>
          </p:cNvPr>
          <p:cNvPicPr>
            <a:picLocks noGrp="1" noChangeAspect="1"/>
          </p:cNvPicPr>
          <p:nvPr/>
        </p:nvPicPr>
        <p:blipFill>
          <a:blip r:embed="rId2"/>
          <a:stretch>
            <a:fillRect/>
          </a:stretch>
        </p:blipFill>
        <p:spPr>
          <a:xfrm>
            <a:off x="1567799" y="1900144"/>
            <a:ext cx="2619741" cy="1343212"/>
          </a:xfrm>
          <a:prstGeom prst="rect">
            <a:avLst/>
          </a:prstGeom>
        </p:spPr>
      </p:pic>
    </p:spTree>
    <p:extLst>
      <p:ext uri="{BB962C8B-B14F-4D97-AF65-F5344CB8AC3E}">
        <p14:creationId xmlns:p14="http://schemas.microsoft.com/office/powerpoint/2010/main" val="270470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4. Basic stats for feature: </a:t>
            </a:r>
            <a:r>
              <a:rPr lang="en-US" dirty="0" err="1"/>
              <a:t>formatted_price</a:t>
            </a:r>
            <a:endParaRPr lang="en-US" dirty="0"/>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1385047" y="1298826"/>
            <a:ext cx="7021164"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Only 28395 products out of 183K have information about price, which is roughly about 15.5%.</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There are 3135 unique price points.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 top most price point is $19.99 and is present for 945 products.</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So, price value is missing for lot of the products and other look sensible. </a:t>
            </a:r>
          </a:p>
          <a:p>
            <a:pPr lvl="1"/>
            <a:endParaRPr lang="en-US" sz="1500" dirty="0">
              <a:highlight>
                <a:schemeClr val="lt1"/>
              </a:highlight>
            </a:endParaRPr>
          </a:p>
        </p:txBody>
      </p:sp>
    </p:spTree>
    <p:extLst>
      <p:ext uri="{BB962C8B-B14F-4D97-AF65-F5344CB8AC3E}">
        <p14:creationId xmlns:p14="http://schemas.microsoft.com/office/powerpoint/2010/main" val="349536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5. Basic stats for feature: title</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1385047" y="1298826"/>
            <a:ext cx="7021164"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Titles are short and very informative.</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They are one of the most important feature and we will use it extensively.</a:t>
            </a:r>
          </a:p>
          <a:p>
            <a:pPr>
              <a:buFont typeface="Wingdings" panose="05000000000000000000" pitchFamily="2" charset="2"/>
              <a:buChar char="Ø"/>
            </a:pPr>
            <a:r>
              <a:rPr lang="en-US" sz="2000" dirty="0">
                <a:latin typeface="Roboto" panose="02000000000000000000" pitchFamily="2" charset="0"/>
                <a:ea typeface="Roboto" panose="02000000000000000000" pitchFamily="2" charset="0"/>
                <a:cs typeface="Roboto" panose="02000000000000000000" pitchFamily="2" charset="0"/>
              </a:rPr>
              <a:t>They are mostly present for every product, which makes it the best feature</a:t>
            </a:r>
          </a:p>
          <a:p>
            <a:pPr lvl="1"/>
            <a:endParaRPr lang="en-US" sz="1500" dirty="0">
              <a:highlight>
                <a:schemeClr val="lt1"/>
              </a:highlight>
            </a:endParaRPr>
          </a:p>
        </p:txBody>
      </p:sp>
    </p:spTree>
    <p:extLst>
      <p:ext uri="{BB962C8B-B14F-4D97-AF65-F5344CB8AC3E}">
        <p14:creationId xmlns:p14="http://schemas.microsoft.com/office/powerpoint/2010/main" val="1335108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1749-A49C-1114-5E3B-091FFAF0FB08}"/>
              </a:ext>
            </a:extLst>
          </p:cNvPr>
          <p:cNvSpPr>
            <a:spLocks noGrp="1"/>
          </p:cNvSpPr>
          <p:nvPr>
            <p:ph type="title"/>
          </p:nvPr>
        </p:nvSpPr>
        <p:spPr/>
        <p:txBody>
          <a:bodyPr>
            <a:normAutofit fontScale="90000"/>
          </a:bodyPr>
          <a:lstStyle/>
          <a:p>
            <a:r>
              <a:rPr lang="en-US" dirty="0"/>
              <a:t>Benefit of Data cleaning</a:t>
            </a:r>
          </a:p>
        </p:txBody>
      </p:sp>
      <p:sp>
        <p:nvSpPr>
          <p:cNvPr id="7" name="Google Shape;141;p15">
            <a:extLst>
              <a:ext uri="{FF2B5EF4-FFF2-40B4-BE49-F238E27FC236}">
                <a16:creationId xmlns:a16="http://schemas.microsoft.com/office/drawing/2014/main" id="{CF4252AB-1455-36CB-7AFE-6EB82B1AF598}"/>
              </a:ext>
            </a:extLst>
          </p:cNvPr>
          <p:cNvSpPr txBox="1">
            <a:spLocks/>
          </p:cNvSpPr>
          <p:nvPr/>
        </p:nvSpPr>
        <p:spPr>
          <a:xfrm>
            <a:off x="1385047" y="1298826"/>
            <a:ext cx="7021164"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2000" dirty="0">
                <a:latin typeface="Roboto" panose="02000000000000000000" pitchFamily="2" charset="0"/>
                <a:ea typeface="Roboto" panose="02000000000000000000" pitchFamily="2" charset="0"/>
                <a:cs typeface="Roboto" panose="02000000000000000000" pitchFamily="2" charset="0"/>
              </a:rPr>
              <a:t>So, instead of operating on 183K data points, I will be operating on a subset of data points by removing those rows where some data is empty. As operating on 183K dataset is quite computationally expensive and time taking, so we will operate on a </a:t>
            </a:r>
            <a:r>
              <a:rPr lang="en-US" sz="2000" dirty="0" err="1">
                <a:latin typeface="Roboto" panose="02000000000000000000" pitchFamily="2" charset="0"/>
                <a:ea typeface="Roboto" panose="02000000000000000000" pitchFamily="2" charset="0"/>
                <a:cs typeface="Roboto" panose="02000000000000000000" pitchFamily="2" charset="0"/>
              </a:rPr>
              <a:t>subsetof</a:t>
            </a:r>
            <a:r>
              <a:rPr lang="en-US" sz="2000" dirty="0">
                <a:latin typeface="Roboto" panose="02000000000000000000" pitchFamily="2" charset="0"/>
                <a:ea typeface="Roboto" panose="02000000000000000000" pitchFamily="2" charset="0"/>
                <a:cs typeface="Roboto" panose="02000000000000000000" pitchFamily="2" charset="0"/>
              </a:rPr>
              <a:t> it.</a:t>
            </a:r>
          </a:p>
          <a:p>
            <a:pPr lvl="1"/>
            <a:endParaRPr lang="en-US" sz="1500" dirty="0">
              <a:highlight>
                <a:schemeClr val="lt1"/>
              </a:highlight>
            </a:endParaRPr>
          </a:p>
        </p:txBody>
      </p:sp>
    </p:spTree>
    <p:extLst>
      <p:ext uri="{BB962C8B-B14F-4D97-AF65-F5344CB8AC3E}">
        <p14:creationId xmlns:p14="http://schemas.microsoft.com/office/powerpoint/2010/main" val="241005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BC71-92F8-4162-B7D4-549DB9AC3957}"/>
              </a:ext>
            </a:extLst>
          </p:cNvPr>
          <p:cNvSpPr>
            <a:spLocks noGrp="1"/>
          </p:cNvSpPr>
          <p:nvPr>
            <p:ph type="ctrTitle"/>
          </p:nvPr>
        </p:nvSpPr>
        <p:spPr>
          <a:xfrm>
            <a:off x="968605" y="162613"/>
            <a:ext cx="7734692" cy="579748"/>
          </a:xfrm>
        </p:spPr>
        <p:txBody>
          <a:bodyPr>
            <a:normAutofit fontScale="90000"/>
          </a:bodyPr>
          <a:lstStyle/>
          <a:p>
            <a:r>
              <a:rPr lang="en-US" sz="3300" dirty="0">
                <a:solidFill>
                  <a:schemeClr val="accent2">
                    <a:lumMod val="50000"/>
                  </a:schemeClr>
                </a:solidFill>
              </a:rPr>
              <a:t>Remove rows where formatted price is null</a:t>
            </a:r>
          </a:p>
        </p:txBody>
      </p:sp>
      <p:sp>
        <p:nvSpPr>
          <p:cNvPr id="3" name="Subtitle 2">
            <a:extLst>
              <a:ext uri="{FF2B5EF4-FFF2-40B4-BE49-F238E27FC236}">
                <a16:creationId xmlns:a16="http://schemas.microsoft.com/office/drawing/2014/main" id="{C551F1F3-D885-4225-2A5B-137831BD99AE}"/>
              </a:ext>
            </a:extLst>
          </p:cNvPr>
          <p:cNvSpPr>
            <a:spLocks noGrp="1"/>
          </p:cNvSpPr>
          <p:nvPr>
            <p:ph type="subTitle" idx="1"/>
          </p:nvPr>
        </p:nvSpPr>
        <p:spPr>
          <a:xfrm>
            <a:off x="3167406" y="1088797"/>
            <a:ext cx="5755064" cy="2693709"/>
          </a:xfrm>
        </p:spPr>
        <p:txBody>
          <a:bodyPr/>
          <a:lstStyle/>
          <a:p>
            <a:pPr algn="just"/>
            <a:r>
              <a:rPr lang="en-US" dirty="0"/>
              <a:t>I removed those rows in the dataset, where </a:t>
            </a:r>
            <a:r>
              <a:rPr lang="en-US" dirty="0" err="1"/>
              <a:t>formatted_price</a:t>
            </a:r>
            <a:r>
              <a:rPr lang="en-US" dirty="0"/>
              <a:t> was null or where price information was not given. I used logical not operation here to find all the </a:t>
            </a:r>
            <a:r>
              <a:rPr lang="en-US" dirty="0" err="1"/>
              <a:t>formatted_price</a:t>
            </a:r>
            <a:r>
              <a:rPr lang="en-US" dirty="0"/>
              <a:t> fields which are not null and stored them in data.</a:t>
            </a:r>
          </a:p>
          <a:p>
            <a:pPr algn="just"/>
            <a:endParaRPr lang="en-US" dirty="0"/>
          </a:p>
          <a:p>
            <a:pPr algn="l"/>
            <a:r>
              <a:rPr lang="en-US" sz="1350" dirty="0"/>
              <a:t>data=</a:t>
            </a:r>
            <a:r>
              <a:rPr lang="en-US" sz="1350" dirty="0" err="1"/>
              <a:t>data.loc</a:t>
            </a:r>
            <a:r>
              <a:rPr lang="en-US" sz="1350" dirty="0"/>
              <a:t>[~data['</a:t>
            </a:r>
            <a:r>
              <a:rPr lang="en-US" sz="1350" dirty="0" err="1"/>
              <a:t>formatted_price</a:t>
            </a:r>
            <a:r>
              <a:rPr lang="en-US" sz="1350" dirty="0"/>
              <a:t>'].</a:t>
            </a:r>
            <a:r>
              <a:rPr lang="en-US" sz="1350" dirty="0" err="1"/>
              <a:t>isnull</a:t>
            </a:r>
            <a:r>
              <a:rPr lang="en-US" sz="1350" dirty="0"/>
              <a:t>()]                                                    print('Number of data points After eliminating price=NULL :’ ,         </a:t>
            </a:r>
            <a:r>
              <a:rPr lang="en-US" sz="1350" dirty="0" err="1"/>
              <a:t>data.shape</a:t>
            </a:r>
            <a:r>
              <a:rPr lang="en-US" sz="1350" dirty="0"/>
              <a:t>[0])</a:t>
            </a:r>
          </a:p>
          <a:p>
            <a:pPr algn="just"/>
            <a:r>
              <a:rPr lang="en-US" sz="1350" dirty="0"/>
              <a:t>Number of data points After eliminating price=NULL : 28395</a:t>
            </a:r>
          </a:p>
        </p:txBody>
      </p:sp>
    </p:spTree>
    <p:extLst>
      <p:ext uri="{BB962C8B-B14F-4D97-AF65-F5344CB8AC3E}">
        <p14:creationId xmlns:p14="http://schemas.microsoft.com/office/powerpoint/2010/main" val="271931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3C35-02ED-22C3-A1BA-67C3BF1FE87B}"/>
              </a:ext>
            </a:extLst>
          </p:cNvPr>
          <p:cNvSpPr>
            <a:spLocks noGrp="1"/>
          </p:cNvSpPr>
          <p:nvPr>
            <p:ph type="title"/>
          </p:nvPr>
        </p:nvSpPr>
        <p:spPr>
          <a:xfrm>
            <a:off x="2014980" y="240384"/>
            <a:ext cx="5705573" cy="650450"/>
          </a:xfrm>
        </p:spPr>
        <p:txBody>
          <a:bodyPr/>
          <a:lstStyle/>
          <a:p>
            <a:r>
              <a:rPr lang="en-US" dirty="0">
                <a:solidFill>
                  <a:schemeClr val="accent2">
                    <a:lumMod val="50000"/>
                  </a:schemeClr>
                </a:solidFill>
              </a:rPr>
              <a:t>Remove rows where color is null</a:t>
            </a:r>
          </a:p>
        </p:txBody>
      </p:sp>
      <p:sp>
        <p:nvSpPr>
          <p:cNvPr id="3" name="Content Placeholder 2">
            <a:extLst>
              <a:ext uri="{FF2B5EF4-FFF2-40B4-BE49-F238E27FC236}">
                <a16:creationId xmlns:a16="http://schemas.microsoft.com/office/drawing/2014/main" id="{27A866FA-3D2F-2244-0F20-F6DE7E12D11A}"/>
              </a:ext>
            </a:extLst>
          </p:cNvPr>
          <p:cNvSpPr>
            <a:spLocks noGrp="1"/>
          </p:cNvSpPr>
          <p:nvPr>
            <p:ph idx="1"/>
          </p:nvPr>
        </p:nvSpPr>
        <p:spPr>
          <a:xfrm>
            <a:off x="3619893" y="1318574"/>
            <a:ext cx="5309648" cy="3584543"/>
          </a:xfrm>
        </p:spPr>
        <p:txBody>
          <a:bodyPr/>
          <a:lstStyle/>
          <a:p>
            <a:pPr algn="just"/>
            <a:r>
              <a:rPr lang="en-US" sz="1800" dirty="0"/>
              <a:t>In the similar way, I removed those rows in the dataset, where color was null or any information about color of the product was not given. I used logical not operation here to find all the color fields which are not null and stored them in data. </a:t>
            </a:r>
          </a:p>
          <a:p>
            <a:r>
              <a:rPr lang="en-US" sz="1350" dirty="0"/>
              <a:t>data =</a:t>
            </a:r>
            <a:r>
              <a:rPr lang="en-US" sz="1350" dirty="0" err="1"/>
              <a:t>data.loc</a:t>
            </a:r>
            <a:r>
              <a:rPr lang="en-US" sz="1350" dirty="0"/>
              <a:t>[~data['color'].</a:t>
            </a:r>
            <a:r>
              <a:rPr lang="en-US" sz="1350" dirty="0" err="1"/>
              <a:t>isnull</a:t>
            </a:r>
            <a:r>
              <a:rPr lang="en-US" sz="1350" dirty="0"/>
              <a:t>()]                                       print('Number of data points After eliminating color=NULL :’ , </a:t>
            </a:r>
            <a:r>
              <a:rPr lang="en-US" sz="1350" dirty="0" err="1"/>
              <a:t>data.shape</a:t>
            </a:r>
            <a:r>
              <a:rPr lang="en-US" sz="1350" dirty="0"/>
              <a:t>[0]) </a:t>
            </a:r>
          </a:p>
          <a:p>
            <a:pPr algn="just"/>
            <a:r>
              <a:rPr lang="en-US" sz="1350" dirty="0"/>
              <a:t>Number of data points After eliminating color=NULL : 28385</a:t>
            </a:r>
          </a:p>
          <a:p>
            <a:pPr algn="just"/>
            <a:r>
              <a:rPr lang="en-US" sz="1800" dirty="0"/>
              <a:t>We brought down the number of data points from 183K to 28K. Those who have time and no computational problem.</a:t>
            </a:r>
          </a:p>
        </p:txBody>
      </p:sp>
    </p:spTree>
    <p:extLst>
      <p:ext uri="{BB962C8B-B14F-4D97-AF65-F5344CB8AC3E}">
        <p14:creationId xmlns:p14="http://schemas.microsoft.com/office/powerpoint/2010/main" val="147277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E3638-6252-8D82-0304-4DD038AEE040}"/>
              </a:ext>
            </a:extLst>
          </p:cNvPr>
          <p:cNvPicPr>
            <a:picLocks noChangeAspect="1"/>
          </p:cNvPicPr>
          <p:nvPr/>
        </p:nvPicPr>
        <p:blipFill>
          <a:blip r:embed="rId2"/>
          <a:stretch>
            <a:fillRect/>
          </a:stretch>
        </p:blipFill>
        <p:spPr>
          <a:xfrm>
            <a:off x="0" y="-71868"/>
            <a:ext cx="9144000" cy="2791581"/>
          </a:xfrm>
          <a:prstGeom prst="rect">
            <a:avLst/>
          </a:prstGeom>
        </p:spPr>
      </p:pic>
      <p:pic>
        <p:nvPicPr>
          <p:cNvPr id="7" name="Picture 6">
            <a:extLst>
              <a:ext uri="{FF2B5EF4-FFF2-40B4-BE49-F238E27FC236}">
                <a16:creationId xmlns:a16="http://schemas.microsoft.com/office/drawing/2014/main" id="{52160D2C-443F-9823-CD4E-0069F219C916}"/>
              </a:ext>
            </a:extLst>
          </p:cNvPr>
          <p:cNvPicPr>
            <a:picLocks noChangeAspect="1"/>
          </p:cNvPicPr>
          <p:nvPr/>
        </p:nvPicPr>
        <p:blipFill>
          <a:blip r:embed="rId3"/>
          <a:stretch>
            <a:fillRect/>
          </a:stretch>
        </p:blipFill>
        <p:spPr>
          <a:xfrm>
            <a:off x="0" y="2647182"/>
            <a:ext cx="9144000" cy="2663771"/>
          </a:xfrm>
          <a:prstGeom prst="rect">
            <a:avLst/>
          </a:prstGeom>
        </p:spPr>
      </p:pic>
    </p:spTree>
    <p:extLst>
      <p:ext uri="{BB962C8B-B14F-4D97-AF65-F5344CB8AC3E}">
        <p14:creationId xmlns:p14="http://schemas.microsoft.com/office/powerpoint/2010/main" val="16162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40EFA4-0D5F-D534-D87D-9958DAA5C802}"/>
              </a:ext>
            </a:extLst>
          </p:cNvPr>
          <p:cNvSpPr txBox="1"/>
          <p:nvPr/>
        </p:nvSpPr>
        <p:spPr>
          <a:xfrm>
            <a:off x="777711" y="240384"/>
            <a:ext cx="7133734" cy="646331"/>
          </a:xfrm>
          <a:prstGeom prst="rect">
            <a:avLst/>
          </a:prstGeom>
          <a:noFill/>
        </p:spPr>
        <p:txBody>
          <a:bodyPr wrap="square">
            <a:spAutoFit/>
          </a:bodyPr>
          <a:lstStyle/>
          <a:p>
            <a:r>
              <a:rPr lang="en-US" sz="1800" dirty="0">
                <a:solidFill>
                  <a:schemeClr val="accent2">
                    <a:lumMod val="50000"/>
                  </a:schemeClr>
                </a:solidFill>
              </a:rPr>
              <a:t>How would we deal with too many NULL values where imputations is hard and the column like price is too important to be dropped ? </a:t>
            </a:r>
          </a:p>
        </p:txBody>
      </p:sp>
      <p:sp>
        <p:nvSpPr>
          <p:cNvPr id="5" name="TextBox 4">
            <a:extLst>
              <a:ext uri="{FF2B5EF4-FFF2-40B4-BE49-F238E27FC236}">
                <a16:creationId xmlns:a16="http://schemas.microsoft.com/office/drawing/2014/main" id="{D9AE0BEF-2F8A-BD02-F831-E2D219EB1FB1}"/>
              </a:ext>
            </a:extLst>
          </p:cNvPr>
          <p:cNvSpPr txBox="1"/>
          <p:nvPr/>
        </p:nvSpPr>
        <p:spPr>
          <a:xfrm>
            <a:off x="777712" y="947394"/>
            <a:ext cx="4517796" cy="1061829"/>
          </a:xfrm>
          <a:prstGeom prst="rect">
            <a:avLst/>
          </a:prstGeom>
          <a:noFill/>
        </p:spPr>
        <p:txBody>
          <a:bodyPr wrap="square">
            <a:spAutoFit/>
          </a:bodyPr>
          <a:lstStyle/>
          <a:p>
            <a:pPr algn="just"/>
            <a:r>
              <a:rPr lang="en-US" sz="1050" dirty="0"/>
              <a:t>In such case we will take all the rows without price=null as train data. The rows where price=null is considered as test data. So, we train the model using train data and predict the price for test data as it’s price was null. Now instead of imputation we can replace the null values with the predicted values. There is a another easy way which says fill all the null values with “0”. </a:t>
            </a:r>
          </a:p>
        </p:txBody>
      </p:sp>
    </p:spTree>
    <p:extLst>
      <p:ext uri="{BB962C8B-B14F-4D97-AF65-F5344CB8AC3E}">
        <p14:creationId xmlns:p14="http://schemas.microsoft.com/office/powerpoint/2010/main" val="109790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441-A5B4-B213-7C9F-7775E7C1725F}"/>
              </a:ext>
            </a:extLst>
          </p:cNvPr>
          <p:cNvSpPr>
            <a:spLocks noGrp="1"/>
          </p:cNvSpPr>
          <p:nvPr>
            <p:ph type="ctrTitle"/>
          </p:nvPr>
        </p:nvSpPr>
        <p:spPr>
          <a:xfrm>
            <a:off x="763572" y="155542"/>
            <a:ext cx="7501379" cy="523188"/>
          </a:xfrm>
        </p:spPr>
        <p:txBody>
          <a:bodyPr>
            <a:normAutofit fontScale="90000"/>
          </a:bodyPr>
          <a:lstStyle/>
          <a:p>
            <a:r>
              <a:rPr lang="en-US" sz="3300" dirty="0">
                <a:solidFill>
                  <a:schemeClr val="accent2">
                    <a:lumMod val="50000"/>
                  </a:schemeClr>
                </a:solidFill>
              </a:rPr>
              <a:t>Remove Duplicate Items/Products</a:t>
            </a:r>
          </a:p>
        </p:txBody>
      </p:sp>
      <p:sp>
        <p:nvSpPr>
          <p:cNvPr id="3" name="Subtitle 2">
            <a:extLst>
              <a:ext uri="{FF2B5EF4-FFF2-40B4-BE49-F238E27FC236}">
                <a16:creationId xmlns:a16="http://schemas.microsoft.com/office/drawing/2014/main" id="{9A2916B7-85AF-910A-B97F-C839373D15B6}"/>
              </a:ext>
            </a:extLst>
          </p:cNvPr>
          <p:cNvSpPr>
            <a:spLocks noGrp="1"/>
          </p:cNvSpPr>
          <p:nvPr>
            <p:ph type="subTitle" idx="1"/>
          </p:nvPr>
        </p:nvSpPr>
        <p:spPr>
          <a:xfrm>
            <a:off x="339366" y="756502"/>
            <a:ext cx="2771480" cy="431276"/>
          </a:xfrm>
        </p:spPr>
        <p:txBody>
          <a:bodyPr>
            <a:normAutofit/>
          </a:bodyPr>
          <a:lstStyle/>
          <a:p>
            <a:r>
              <a:rPr lang="en-US" dirty="0"/>
              <a:t>Remove duplicates : part 1</a:t>
            </a:r>
          </a:p>
        </p:txBody>
      </p:sp>
      <p:sp>
        <p:nvSpPr>
          <p:cNvPr id="6" name="TextBox 5">
            <a:extLst>
              <a:ext uri="{FF2B5EF4-FFF2-40B4-BE49-F238E27FC236}">
                <a16:creationId xmlns:a16="http://schemas.microsoft.com/office/drawing/2014/main" id="{5D0D3412-94FC-FA0C-E954-6DAEE2FAA200}"/>
              </a:ext>
            </a:extLst>
          </p:cNvPr>
          <p:cNvSpPr txBox="1"/>
          <p:nvPr/>
        </p:nvSpPr>
        <p:spPr>
          <a:xfrm>
            <a:off x="480766" y="1187777"/>
            <a:ext cx="8462914" cy="2839239"/>
          </a:xfrm>
          <a:prstGeom prst="rect">
            <a:avLst/>
          </a:prstGeom>
          <a:noFill/>
        </p:spPr>
        <p:txBody>
          <a:bodyPr wrap="square">
            <a:spAutoFit/>
          </a:bodyPr>
          <a:lstStyle/>
          <a:p>
            <a:r>
              <a:rPr lang="en-US" sz="1050" dirty="0"/>
              <a:t>We have about 28K product at this time. </a:t>
            </a:r>
          </a:p>
          <a:p>
            <a:endParaRPr lang="en-US" sz="1050" dirty="0"/>
          </a:p>
          <a:p>
            <a:r>
              <a:rPr lang="en-US" sz="1050" dirty="0"/>
              <a:t>We need to find the number of products that have duplicate titles or exactly same title. As we know title is one of the most important feature and it is short and informative. </a:t>
            </a:r>
          </a:p>
          <a:p>
            <a:endParaRPr lang="en-US" sz="1050" dirty="0"/>
          </a:p>
          <a:p>
            <a:r>
              <a:rPr lang="en-US" sz="1050" dirty="0"/>
              <a:t>So 2325 products out 28K products have duplicate titles.</a:t>
            </a:r>
          </a:p>
          <a:p>
            <a:r>
              <a:rPr lang="en-US" sz="1050" dirty="0"/>
              <a:t> </a:t>
            </a:r>
          </a:p>
          <a:p>
            <a:r>
              <a:rPr lang="en-US" sz="1050" dirty="0"/>
              <a:t>Here we can observe these products/Shirts are exactly same in color except different in size maybe(S,M,L,XL). Let’s say, the first image is the query product and we have to find similar products. If we recommend these exact shirts as query product of just different size to the customer , then it leads to bad customer experience because titles are exactly same.</a:t>
            </a:r>
          </a:p>
          <a:p>
            <a:endParaRPr lang="en-US" sz="1050" dirty="0"/>
          </a:p>
          <a:p>
            <a:r>
              <a:rPr lang="en-US" sz="1050" dirty="0"/>
              <a:t>So to avoid bad customer experience, we will remove duplicates.</a:t>
            </a:r>
          </a:p>
          <a:p>
            <a:endParaRPr lang="en-US" sz="1050" dirty="0"/>
          </a:p>
          <a:p>
            <a:r>
              <a:rPr lang="en-US" sz="1050" dirty="0"/>
              <a:t>We can even have example of duplication where products are exactly same but different in color. When one of these images is the query product, it’s not always best to recommend different color product of the same product.</a:t>
            </a:r>
          </a:p>
          <a:p>
            <a:r>
              <a:rPr lang="en-US" sz="1050" dirty="0"/>
              <a:t> </a:t>
            </a:r>
          </a:p>
          <a:p>
            <a:r>
              <a:rPr lang="en-US" sz="1050" dirty="0"/>
              <a:t>So, in our data there are many duplicate products like the above examples, we need to de-dupe them for better results.</a:t>
            </a:r>
          </a:p>
        </p:txBody>
      </p:sp>
    </p:spTree>
    <p:extLst>
      <p:ext uri="{BB962C8B-B14F-4D97-AF65-F5344CB8AC3E}">
        <p14:creationId xmlns:p14="http://schemas.microsoft.com/office/powerpoint/2010/main" val="3311723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21075"/>
            <a:ext cx="8198700" cy="560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Remove Duplicate: Part 2</a:t>
            </a:r>
            <a:endParaRPr/>
          </a:p>
        </p:txBody>
      </p:sp>
      <p:sp>
        <p:nvSpPr>
          <p:cNvPr id="55" name="Google Shape;55;p13"/>
          <p:cNvSpPr txBox="1">
            <a:spLocks noGrp="1"/>
          </p:cNvSpPr>
          <p:nvPr>
            <p:ph type="subTitle" idx="1"/>
          </p:nvPr>
        </p:nvSpPr>
        <p:spPr>
          <a:xfrm>
            <a:off x="0" y="1533625"/>
            <a:ext cx="9144000" cy="3147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solidFill>
                <a:schemeClr val="dk1"/>
              </a:solidFill>
            </a:endParaRPr>
          </a:p>
          <a:p>
            <a:pPr marL="0" lvl="0" indent="0" algn="ctr" rtl="0">
              <a:spcBef>
                <a:spcPts val="0"/>
              </a:spcBef>
              <a:spcAft>
                <a:spcPts val="0"/>
              </a:spcAft>
              <a:buNone/>
            </a:pPr>
            <a:endParaRPr dirty="0">
              <a:solidFill>
                <a:schemeClr val="dk1"/>
              </a:solidFill>
            </a:endParaRPr>
          </a:p>
          <a:p>
            <a:pPr marL="0" lvl="0" indent="0" algn="ctr" rtl="0">
              <a:spcBef>
                <a:spcPts val="0"/>
              </a:spcBef>
              <a:spcAft>
                <a:spcPts val="0"/>
              </a:spcAft>
              <a:buNone/>
            </a:pPr>
            <a:r>
              <a:rPr lang="en" dirty="0">
                <a:solidFill>
                  <a:schemeClr val="dk1"/>
                </a:solidFill>
              </a:rPr>
              <a:t>I will remove all products with very few words in title. So if the length of the title is greater than 5, then I will consider it, otherwise I will remove it.</a:t>
            </a:r>
            <a:endParaRPr dirty="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Remove Duplicate: Part 2</a:t>
            </a:r>
            <a:endParaRPr/>
          </a:p>
        </p:txBody>
      </p:sp>
      <p:sp>
        <p:nvSpPr>
          <p:cNvPr id="61" name="Google Shape;61;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Now, I will sort the whole data based on title (alphabetical order of title) in the descending order.</a:t>
            </a:r>
            <a:endParaRPr/>
          </a:p>
          <a:p>
            <a:pPr marL="457200" lvl="0" indent="-317500" algn="l" rtl="0">
              <a:spcBef>
                <a:spcPts val="0"/>
              </a:spcBef>
              <a:spcAft>
                <a:spcPts val="0"/>
              </a:spcAft>
              <a:buSzPts val="1400"/>
              <a:buChar char="●"/>
            </a:pPr>
            <a:r>
              <a:rPr lang="en"/>
              <a:t>Some examples of duplicate titles that differ only in the last few words/suffix.</a:t>
            </a:r>
            <a:endParaRPr/>
          </a:p>
        </p:txBody>
      </p:sp>
      <p:sp>
        <p:nvSpPr>
          <p:cNvPr id="62" name="Google Shape;62;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3" name="Google Shape;63;p14"/>
          <p:cNvPicPr preferRelativeResize="0"/>
          <p:nvPr/>
        </p:nvPicPr>
        <p:blipFill>
          <a:blip r:embed="rId3">
            <a:alphaModFix/>
          </a:blip>
          <a:stretch>
            <a:fillRect/>
          </a:stretch>
        </p:blipFill>
        <p:spPr>
          <a:xfrm>
            <a:off x="4832400" y="1152475"/>
            <a:ext cx="3999899" cy="341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76058"/>
            <a:ext cx="8520600" cy="432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Remove Duplicate: Part 2</a:t>
            </a:r>
            <a:endParaRPr/>
          </a:p>
        </p:txBody>
      </p:sp>
      <p:sp>
        <p:nvSpPr>
          <p:cNvPr id="69" name="Google Shape;69;p15"/>
          <p:cNvSpPr txBox="1">
            <a:spLocks noGrp="1"/>
          </p:cNvSpPr>
          <p:nvPr>
            <p:ph type="body" idx="1"/>
          </p:nvPr>
        </p:nvSpPr>
        <p:spPr>
          <a:xfrm>
            <a:off x="0" y="915000"/>
            <a:ext cx="5286000" cy="4228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As these titles are sorted alphabetically, we can get these similar titles with just different last few words consecutively. So we will this logic. Let’s say I have my variable “i” here and my variable “j” here at (i+1). Since they are already sorted, I will compare how many words does my ith title and jth title differ in. The way I can do this is, I can pull all the words of T1 in a set and all the words of T2 in a set and carry out set difference between them. If the difference is less than 2, then we will consider those two titles as similar and remove the duplicate which differ only at the end. So we will remove T2 and then increment “j” and keep doing it. Once we compare T1 with everything else. Then again I will increment my “i” to T3 and “j” to (i+1) place. We will keep doing this till the end of for loops.</a:t>
            </a:r>
            <a:endParaRPr/>
          </a:p>
        </p:txBody>
      </p:sp>
      <p:sp>
        <p:nvSpPr>
          <p:cNvPr id="70" name="Google Shape;70;p15"/>
          <p:cNvSpPr txBox="1">
            <a:spLocks noGrp="1"/>
          </p:cNvSpPr>
          <p:nvPr>
            <p:ph type="body" idx="2"/>
          </p:nvPr>
        </p:nvSpPr>
        <p:spPr>
          <a:xfrm>
            <a:off x="5528175" y="915000"/>
            <a:ext cx="3304200" cy="36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 name="Google Shape;71;p15"/>
          <p:cNvPicPr preferRelativeResize="0"/>
          <p:nvPr/>
        </p:nvPicPr>
        <p:blipFill>
          <a:blip r:embed="rId3">
            <a:alphaModFix/>
          </a:blip>
          <a:stretch>
            <a:fillRect/>
          </a:stretch>
        </p:blipFill>
        <p:spPr>
          <a:xfrm>
            <a:off x="5528100" y="915000"/>
            <a:ext cx="3304201" cy="3654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Remove Duplicate: Part 3</a:t>
            </a:r>
            <a:endParaRPr/>
          </a:p>
        </p:txBody>
      </p:sp>
      <p:sp>
        <p:nvSpPr>
          <p:cNvPr id="77" name="Google Shape;77;p16"/>
          <p:cNvSpPr txBox="1">
            <a:spLocks noGrp="1"/>
          </p:cNvSpPr>
          <p:nvPr>
            <p:ph type="subTitle" idx="1"/>
          </p:nvPr>
        </p:nvSpPr>
        <p:spPr>
          <a:xfrm>
            <a:off x="311700" y="1368668"/>
            <a:ext cx="8520600" cy="306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there are some products whose titles are not adjacent but very similar.</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0" y="0"/>
            <a:ext cx="9144000" cy="724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Rrmove Duplicate: Part 3</a:t>
            </a:r>
            <a:endParaRPr/>
          </a:p>
        </p:txBody>
      </p:sp>
      <p:sp>
        <p:nvSpPr>
          <p:cNvPr id="83" name="Google Shape;83;p17"/>
          <p:cNvSpPr txBox="1">
            <a:spLocks noGrp="1"/>
          </p:cNvSpPr>
          <p:nvPr>
            <p:ph type="subTitle" idx="1"/>
          </p:nvPr>
        </p:nvSpPr>
        <p:spPr>
          <a:xfrm>
            <a:off x="265500" y="1912225"/>
            <a:ext cx="4045200" cy="2126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4" name="Google Shape;84;p1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a:solidFill>
                  <a:schemeClr val="dk1"/>
                </a:solidFill>
              </a:rPr>
              <a:t>These titles are exactly same except that one word that differs and cannot be solved sorting it alphabetically.</a:t>
            </a:r>
            <a:endParaRPr>
              <a:solidFill>
                <a:schemeClr val="dk1"/>
              </a:solidFill>
            </a:endParaRPr>
          </a:p>
        </p:txBody>
      </p:sp>
      <p:pic>
        <p:nvPicPr>
          <p:cNvPr id="85" name="Google Shape;85;p17"/>
          <p:cNvPicPr preferRelativeResize="0"/>
          <p:nvPr/>
        </p:nvPicPr>
        <p:blipFill>
          <a:blip r:embed="rId3">
            <a:alphaModFix/>
          </a:blip>
          <a:stretch>
            <a:fillRect/>
          </a:stretch>
        </p:blipFill>
        <p:spPr>
          <a:xfrm>
            <a:off x="114300" y="1824050"/>
            <a:ext cx="4457700" cy="239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Remove Duplicate: Part 3</a:t>
            </a:r>
            <a:endParaRPr/>
          </a:p>
        </p:txBody>
      </p:sp>
      <p:sp>
        <p:nvSpPr>
          <p:cNvPr id="91" name="Google Shape;91;p18"/>
          <p:cNvSpPr txBox="1">
            <a:spLocks noGrp="1"/>
          </p:cNvSpPr>
          <p:nvPr>
            <p:ph type="subTitle" idx="1"/>
          </p:nvPr>
        </p:nvSpPr>
        <p:spPr>
          <a:xfrm>
            <a:off x="138300" y="1394550"/>
            <a:ext cx="8520600" cy="27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i: 1 → n</a:t>
            </a:r>
            <a:endParaRPr>
              <a:solidFill>
                <a:schemeClr val="dk1"/>
              </a:solidFill>
            </a:endParaRPr>
          </a:p>
          <a:p>
            <a:pPr marL="0" lvl="0" indent="0" algn="l" rtl="0">
              <a:spcBef>
                <a:spcPts val="0"/>
              </a:spcBef>
              <a:spcAft>
                <a:spcPts val="0"/>
              </a:spcAft>
              <a:buNone/>
            </a:pPr>
            <a:r>
              <a:rPr lang="en">
                <a:solidFill>
                  <a:schemeClr val="dk1"/>
                </a:solidFill>
              </a:rPr>
              <a:t>j: 1 → n</a:t>
            </a:r>
            <a:endParaRPr>
              <a:solidFill>
                <a:schemeClr val="dk1"/>
              </a:solidFill>
            </a:endParaRPr>
          </a:p>
          <a:p>
            <a:pPr marL="0" lvl="0" indent="0" algn="l" rtl="0">
              <a:spcBef>
                <a:spcPts val="0"/>
              </a:spcBef>
              <a:spcAft>
                <a:spcPts val="0"/>
              </a:spcAft>
              <a:buNone/>
            </a:pPr>
            <a:r>
              <a:rPr lang="en">
                <a:solidFill>
                  <a:schemeClr val="dk1"/>
                </a:solidFill>
              </a:rPr>
              <a:t>For every pair of (i,j): we will find out how many words they differ in.</a:t>
            </a:r>
            <a:endParaRPr>
              <a:solidFill>
                <a:schemeClr val="dk1"/>
              </a:solidFill>
            </a:endParaRPr>
          </a:p>
          <a:p>
            <a:pPr marL="0" lvl="0" indent="0" algn="l" rtl="0">
              <a:spcBef>
                <a:spcPts val="0"/>
              </a:spcBef>
              <a:spcAft>
                <a:spcPts val="0"/>
              </a:spcAft>
              <a:buNone/>
            </a:pPr>
            <a:r>
              <a:rPr lang="en">
                <a:solidFill>
                  <a:schemeClr val="dk1"/>
                </a:solidFill>
              </a:rPr>
              <a:t>If difference of words in (Title i, Title j) is ≤ K words (let’s say), then we will remove Title j.</a:t>
            </a:r>
            <a:endParaRPr>
              <a:solidFill>
                <a:schemeClr val="dk1"/>
              </a:solidFill>
            </a:endParaRPr>
          </a:p>
        </p:txBody>
      </p:sp>
      <p:sp>
        <p:nvSpPr>
          <p:cNvPr id="92" name="Google Shape;92;p18"/>
          <p:cNvSpPr txBox="1"/>
          <p:nvPr/>
        </p:nvSpPr>
        <p:spPr>
          <a:xfrm>
            <a:off x="219575" y="274853"/>
            <a:ext cx="90057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ctrTitle"/>
          </p:nvPr>
        </p:nvSpPr>
        <p:spPr>
          <a:xfrm>
            <a:off x="311700" y="0"/>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Remove Duplicate: Part 3</a:t>
            </a:r>
            <a:endParaRPr/>
          </a:p>
        </p:txBody>
      </p:sp>
      <p:sp>
        <p:nvSpPr>
          <p:cNvPr id="98" name="Google Shape;98;p19"/>
          <p:cNvSpPr txBox="1">
            <a:spLocks noGrp="1"/>
          </p:cNvSpPr>
          <p:nvPr>
            <p:ph type="subTitle" idx="1"/>
          </p:nvPr>
        </p:nvSpPr>
        <p:spPr>
          <a:xfrm>
            <a:off x="0" y="1252600"/>
            <a:ext cx="9144000" cy="389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                      Number of Pair Comparison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we know, n = 17K products now, so how many pairs can I form now ?</a:t>
            </a:r>
            <a:endParaRPr dirty="0"/>
          </a:p>
          <a:p>
            <a:pPr marL="0" lvl="0" indent="0" algn="l" rtl="0">
              <a:spcBef>
                <a:spcPts val="0"/>
              </a:spcBef>
              <a:spcAft>
                <a:spcPts val="0"/>
              </a:spcAft>
              <a:buNone/>
            </a:pPr>
            <a:r>
              <a:rPr lang="en" dirty="0"/>
              <a:t>→ nC2 =n(n-1)/2</a:t>
            </a:r>
            <a:endParaRPr dirty="0"/>
          </a:p>
          <a:p>
            <a:pPr marL="0" lvl="0" indent="0" algn="l" rtl="0">
              <a:spcBef>
                <a:spcPts val="0"/>
              </a:spcBef>
              <a:spcAft>
                <a:spcPts val="0"/>
              </a:spcAft>
              <a:buNone/>
            </a:pPr>
            <a:r>
              <a:rPr lang="en" dirty="0"/>
              <a:t>→17KC2= 17592(17592–1)/2 = 154730436 = 154 Million</a:t>
            </a:r>
            <a:endParaRPr dirty="0"/>
          </a:p>
          <a:p>
            <a:pPr marL="0" lvl="0" indent="0" algn="l" rtl="0">
              <a:spcBef>
                <a:spcPts val="0"/>
              </a:spcBef>
              <a:spcAft>
                <a:spcPts val="0"/>
              </a:spcAft>
              <a:buNone/>
            </a:pPr>
            <a:r>
              <a:rPr lang="en" dirty="0"/>
              <a:t>So, we need to carry out 154 Million title pairs compairision.</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Text Based Product Similarity</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258587" y="1169548"/>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For every product, we have a title.</a:t>
            </a:r>
          </a:p>
          <a:p>
            <a:pPr lvl="1"/>
            <a:r>
              <a:rPr lang="en-US" sz="1500" dirty="0">
                <a:highlight>
                  <a:schemeClr val="lt1"/>
                </a:highlight>
              </a:rPr>
              <a:t>Given a title, How can we convert it into a d-dimensional point ?</a:t>
            </a:r>
          </a:p>
          <a:p>
            <a:pPr lvl="1"/>
            <a:r>
              <a:rPr lang="en-US" sz="1500" dirty="0">
                <a:highlight>
                  <a:schemeClr val="lt1"/>
                </a:highlight>
              </a:rPr>
              <a:t>There are multiple ways to convert a text into d-dimensional point.</a:t>
            </a:r>
          </a:p>
          <a:p>
            <a:pPr lvl="1"/>
            <a:r>
              <a:rPr lang="en-US" sz="1500" dirty="0">
                <a:highlight>
                  <a:schemeClr val="lt1"/>
                </a:highlight>
              </a:rPr>
              <a:t>Given a d-dimensional representation of </a:t>
            </a:r>
            <a:r>
              <a:rPr lang="en-US" sz="1500" dirty="0" err="1">
                <a:highlight>
                  <a:schemeClr val="lt1"/>
                </a:highlight>
              </a:rPr>
              <a:t>title,we</a:t>
            </a:r>
            <a:r>
              <a:rPr lang="en-US" sz="1500" dirty="0">
                <a:highlight>
                  <a:schemeClr val="lt1"/>
                </a:highlight>
              </a:rPr>
              <a:t> can use similarity measures to find similar products..</a:t>
            </a:r>
          </a:p>
        </p:txBody>
      </p:sp>
      <p:pic>
        <p:nvPicPr>
          <p:cNvPr id="4" name="Picture 3">
            <a:extLst>
              <a:ext uri="{FF2B5EF4-FFF2-40B4-BE49-F238E27FC236}">
                <a16:creationId xmlns:a16="http://schemas.microsoft.com/office/drawing/2014/main" id="{498BE793-EF33-715E-4D29-4D868E713440}"/>
              </a:ext>
            </a:extLst>
          </p:cNvPr>
          <p:cNvPicPr>
            <a:picLocks noChangeAspect="1"/>
          </p:cNvPicPr>
          <p:nvPr/>
        </p:nvPicPr>
        <p:blipFill>
          <a:blip r:embed="rId2"/>
          <a:stretch>
            <a:fillRect/>
          </a:stretch>
        </p:blipFill>
        <p:spPr>
          <a:xfrm>
            <a:off x="214313" y="1169548"/>
            <a:ext cx="4801387" cy="2804403"/>
          </a:xfrm>
          <a:prstGeom prst="rect">
            <a:avLst/>
          </a:prstGeom>
        </p:spPr>
      </p:pic>
    </p:spTree>
    <p:extLst>
      <p:ext uri="{BB962C8B-B14F-4D97-AF65-F5344CB8AC3E}">
        <p14:creationId xmlns:p14="http://schemas.microsoft.com/office/powerpoint/2010/main" val="51135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Amazon Sales over the years</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4735111" y="1298826"/>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In 2015, they generated 107.1 billion in net revenue.</a:t>
            </a:r>
          </a:p>
          <a:p>
            <a:pPr lvl="1"/>
            <a:endParaRPr lang="en-US" sz="1500" dirty="0">
              <a:highlight>
                <a:schemeClr val="lt1"/>
              </a:highlight>
            </a:endParaRPr>
          </a:p>
          <a:p>
            <a:pPr lvl="1"/>
            <a:r>
              <a:rPr lang="en-US" sz="1500" dirty="0">
                <a:highlight>
                  <a:schemeClr val="lt1"/>
                </a:highlight>
              </a:rPr>
              <a:t>They have billions of data points to test so many different things to find out what works and what doesn’t, quickly. Over the years we’ve been watching the way Amazon does recommendations both on-site and off, via email. Plus we also found out that their recommendations via email convert better than their on-site recommendations</a:t>
            </a:r>
          </a:p>
        </p:txBody>
      </p:sp>
      <p:pic>
        <p:nvPicPr>
          <p:cNvPr id="6" name="Picture 5">
            <a:extLst>
              <a:ext uri="{FF2B5EF4-FFF2-40B4-BE49-F238E27FC236}">
                <a16:creationId xmlns:a16="http://schemas.microsoft.com/office/drawing/2014/main" id="{7988EB3F-0445-30D6-39CB-FFCD0AA14589}"/>
              </a:ext>
            </a:extLst>
          </p:cNvPr>
          <p:cNvPicPr>
            <a:picLocks noChangeAspect="1"/>
          </p:cNvPicPr>
          <p:nvPr/>
        </p:nvPicPr>
        <p:blipFill>
          <a:blip r:embed="rId2"/>
          <a:stretch>
            <a:fillRect/>
          </a:stretch>
        </p:blipFill>
        <p:spPr>
          <a:xfrm>
            <a:off x="311174" y="951474"/>
            <a:ext cx="4423937" cy="3409151"/>
          </a:xfrm>
          <a:prstGeom prst="rect">
            <a:avLst/>
          </a:prstGeom>
        </p:spPr>
      </p:pic>
    </p:spTree>
    <p:extLst>
      <p:ext uri="{BB962C8B-B14F-4D97-AF65-F5344CB8AC3E}">
        <p14:creationId xmlns:p14="http://schemas.microsoft.com/office/powerpoint/2010/main" val="3862627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Bag of Words(Product Similarity Measurement)</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343525" y="1169548"/>
            <a:ext cx="3586162"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1.S = Set of words which are present in any of the titles (T1,T2,T3,….,Tn).</a:t>
            </a:r>
          </a:p>
          <a:p>
            <a:pPr lvl="1"/>
            <a:r>
              <a:rPr lang="en-US" sz="1500" dirty="0">
                <a:highlight>
                  <a:schemeClr val="lt1"/>
                </a:highlight>
              </a:rPr>
              <a:t>Let’s say this set S has size “d”, or d is size of unique words in S.</a:t>
            </a:r>
          </a:p>
          <a:p>
            <a:pPr lvl="1"/>
            <a:r>
              <a:rPr lang="en-US" sz="1500" dirty="0">
                <a:highlight>
                  <a:schemeClr val="lt1"/>
                </a:highlight>
              </a:rPr>
              <a:t>d = no of unique words in S.</a:t>
            </a:r>
          </a:p>
          <a:p>
            <a:pPr lvl="1"/>
            <a:r>
              <a:rPr lang="en-US" sz="1500" dirty="0">
                <a:highlight>
                  <a:schemeClr val="lt1"/>
                </a:highlight>
              </a:rPr>
              <a:t>2.Now , I will be creating a d-dimensional vector for each title. Let’s say word1 in vocabulary/set is present 0 times in title 1, so we put value as “0” in the vector. Similarly word 4 is present 2 times in title 1, so we put the value as “2” in the vector.</a:t>
            </a:r>
          </a:p>
        </p:txBody>
      </p:sp>
      <p:pic>
        <p:nvPicPr>
          <p:cNvPr id="6" name="Picture 5">
            <a:extLst>
              <a:ext uri="{FF2B5EF4-FFF2-40B4-BE49-F238E27FC236}">
                <a16:creationId xmlns:a16="http://schemas.microsoft.com/office/drawing/2014/main" id="{CEC6A8ED-501B-8477-ED92-FBB3329EA5C6}"/>
              </a:ext>
            </a:extLst>
          </p:cNvPr>
          <p:cNvPicPr>
            <a:picLocks noChangeAspect="1"/>
          </p:cNvPicPr>
          <p:nvPr/>
        </p:nvPicPr>
        <p:blipFill>
          <a:blip r:embed="rId2"/>
          <a:stretch>
            <a:fillRect/>
          </a:stretch>
        </p:blipFill>
        <p:spPr>
          <a:xfrm>
            <a:off x="213526" y="923590"/>
            <a:ext cx="4814887" cy="2743438"/>
          </a:xfrm>
          <a:prstGeom prst="rect">
            <a:avLst/>
          </a:prstGeom>
        </p:spPr>
      </p:pic>
    </p:spTree>
    <p:extLst>
      <p:ext uri="{BB962C8B-B14F-4D97-AF65-F5344CB8AC3E}">
        <p14:creationId xmlns:p14="http://schemas.microsoft.com/office/powerpoint/2010/main" val="1303927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b="1" i="0" dirty="0">
                <a:solidFill>
                  <a:srgbClr val="242424"/>
                </a:solidFill>
                <a:effectLst/>
                <a:latin typeface="source-serif-pro"/>
              </a:rPr>
              <a:t>TF-IDF: </a:t>
            </a:r>
            <a:r>
              <a:rPr lang="en-US" b="1" i="0" dirty="0" err="1">
                <a:solidFill>
                  <a:srgbClr val="242424"/>
                </a:solidFill>
                <a:effectLst/>
                <a:latin typeface="source-serif-pro"/>
              </a:rPr>
              <a:t>featurizing</a:t>
            </a:r>
            <a:r>
              <a:rPr lang="en-US" b="1" i="0" dirty="0">
                <a:solidFill>
                  <a:srgbClr val="242424"/>
                </a:solidFill>
                <a:effectLst/>
                <a:latin typeface="source-serif-pro"/>
              </a:rPr>
              <a:t> text based on word-importance</a:t>
            </a:r>
            <a:endParaRPr lang="en-US" dirty="0"/>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343525" y="1169548"/>
            <a:ext cx="3586162"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TF-IDF: </a:t>
            </a:r>
            <a:r>
              <a:rPr lang="en-US" sz="1500" dirty="0" err="1">
                <a:highlight>
                  <a:schemeClr val="lt1"/>
                </a:highlight>
              </a:rPr>
              <a:t>featurizing</a:t>
            </a:r>
            <a:r>
              <a:rPr lang="en-US" sz="1500" dirty="0">
                <a:highlight>
                  <a:schemeClr val="lt1"/>
                </a:highlight>
              </a:rPr>
              <a:t> text based on word-importance.TF-IDF is used to quantitatively assess the importance of words within individual titles (documents) in a corpus. It combines Term Frequency (TF) to measure word frequency within a title and Inverse Document Frequency (IDF) to measure word rarity across the entire corpus. TF-IDF assigns higher values to words that are frequent in a title but rare in the corpus, emphasizing their significance. </a:t>
            </a:r>
          </a:p>
        </p:txBody>
      </p:sp>
      <p:pic>
        <p:nvPicPr>
          <p:cNvPr id="4" name="Picture 3">
            <a:extLst>
              <a:ext uri="{FF2B5EF4-FFF2-40B4-BE49-F238E27FC236}">
                <a16:creationId xmlns:a16="http://schemas.microsoft.com/office/drawing/2014/main" id="{8F887267-EB7B-E186-A693-786B6E1834B4}"/>
              </a:ext>
            </a:extLst>
          </p:cNvPr>
          <p:cNvPicPr>
            <a:picLocks noChangeAspect="1"/>
          </p:cNvPicPr>
          <p:nvPr/>
        </p:nvPicPr>
        <p:blipFill>
          <a:blip r:embed="rId2"/>
          <a:stretch>
            <a:fillRect/>
          </a:stretch>
        </p:blipFill>
        <p:spPr>
          <a:xfrm>
            <a:off x="214313" y="923695"/>
            <a:ext cx="4886325" cy="1842658"/>
          </a:xfrm>
          <a:prstGeom prst="rect">
            <a:avLst/>
          </a:prstGeom>
        </p:spPr>
      </p:pic>
      <p:pic>
        <p:nvPicPr>
          <p:cNvPr id="8" name="Picture 7">
            <a:extLst>
              <a:ext uri="{FF2B5EF4-FFF2-40B4-BE49-F238E27FC236}">
                <a16:creationId xmlns:a16="http://schemas.microsoft.com/office/drawing/2014/main" id="{3C5BAD2E-85E7-F8E9-8A01-CE664B1BAC5D}"/>
              </a:ext>
            </a:extLst>
          </p:cNvPr>
          <p:cNvPicPr>
            <a:picLocks noChangeAspect="1"/>
          </p:cNvPicPr>
          <p:nvPr/>
        </p:nvPicPr>
        <p:blipFill>
          <a:blip r:embed="rId3"/>
          <a:stretch>
            <a:fillRect/>
          </a:stretch>
        </p:blipFill>
        <p:spPr>
          <a:xfrm>
            <a:off x="214313" y="2727752"/>
            <a:ext cx="4886325" cy="2004274"/>
          </a:xfrm>
          <a:prstGeom prst="rect">
            <a:avLst/>
          </a:prstGeom>
        </p:spPr>
      </p:pic>
    </p:spTree>
    <p:extLst>
      <p:ext uri="{BB962C8B-B14F-4D97-AF65-F5344CB8AC3E}">
        <p14:creationId xmlns:p14="http://schemas.microsoft.com/office/powerpoint/2010/main" val="342357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b="1" i="0" dirty="0">
                <a:solidFill>
                  <a:srgbClr val="242424"/>
                </a:solidFill>
                <a:effectLst/>
                <a:latin typeface="source-serif-pro"/>
              </a:rPr>
              <a:t>Text Semantics based product similarity: Word2Vec</a:t>
            </a:r>
            <a:endParaRPr lang="en-US" dirty="0"/>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343525" y="1169548"/>
            <a:ext cx="3586162"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Let’s assume there are k words in our title Ti. To get word2vec of Ti, we take sum of all the first components of all words, similarly keep adding components of all cells till 300 dimension and get a new vector. I will then divide all the components of the new vector by k. This is known as average word2Vec of any sentence.. </a:t>
            </a:r>
          </a:p>
        </p:txBody>
      </p:sp>
      <p:pic>
        <p:nvPicPr>
          <p:cNvPr id="6" name="Picture 5">
            <a:extLst>
              <a:ext uri="{FF2B5EF4-FFF2-40B4-BE49-F238E27FC236}">
                <a16:creationId xmlns:a16="http://schemas.microsoft.com/office/drawing/2014/main" id="{D6FA1E01-2639-D411-FABB-335ECD0E0D0A}"/>
              </a:ext>
            </a:extLst>
          </p:cNvPr>
          <p:cNvPicPr>
            <a:picLocks noChangeAspect="1"/>
          </p:cNvPicPr>
          <p:nvPr/>
        </p:nvPicPr>
        <p:blipFill>
          <a:blip r:embed="rId2"/>
          <a:stretch>
            <a:fillRect/>
          </a:stretch>
        </p:blipFill>
        <p:spPr>
          <a:xfrm>
            <a:off x="214314" y="1032377"/>
            <a:ext cx="5129212" cy="2941575"/>
          </a:xfrm>
          <a:prstGeom prst="rect">
            <a:avLst/>
          </a:prstGeom>
        </p:spPr>
      </p:pic>
    </p:spTree>
    <p:extLst>
      <p:ext uri="{BB962C8B-B14F-4D97-AF65-F5344CB8AC3E}">
        <p14:creationId xmlns:p14="http://schemas.microsoft.com/office/powerpoint/2010/main" val="3732455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b="1" i="0" dirty="0">
                <a:solidFill>
                  <a:srgbClr val="242424"/>
                </a:solidFill>
                <a:effectLst/>
                <a:latin typeface="source-serif-pro"/>
              </a:rPr>
              <a:t>Image Based product similarity: </a:t>
            </a:r>
            <a:r>
              <a:rPr lang="en-US" b="1" i="0" dirty="0" err="1">
                <a:solidFill>
                  <a:srgbClr val="242424"/>
                </a:solidFill>
                <a:effectLst/>
                <a:latin typeface="source-serif-pro"/>
              </a:rPr>
              <a:t>ConvNets</a:t>
            </a:r>
            <a:endParaRPr lang="en-US" dirty="0"/>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343525" y="1169548"/>
            <a:ext cx="3586162"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dirty="0">
                <a:highlight>
                  <a:schemeClr val="lt1"/>
                </a:highlight>
              </a:rPr>
              <a:t>We can extract various features from the image like edges, shapes, colors, pattern like zebra stripe, leopard print etc. What if given an image and we can construct a vector. A part of the vector would be about color, a part of the vector would be about shapes and a part of the vector would be about pattern or edges. Now I can use </a:t>
            </a:r>
            <a:r>
              <a:rPr lang="en-US" dirty="0" err="1">
                <a:highlight>
                  <a:schemeClr val="lt1"/>
                </a:highlight>
              </a:rPr>
              <a:t>euclidean</a:t>
            </a:r>
            <a:r>
              <a:rPr lang="en-US" dirty="0">
                <a:highlight>
                  <a:schemeClr val="lt1"/>
                </a:highlight>
              </a:rPr>
              <a:t> distance to find distance between two vectors.</a:t>
            </a:r>
          </a:p>
          <a:p>
            <a:pPr lvl="1"/>
            <a:r>
              <a:rPr lang="en-US" dirty="0">
                <a:highlight>
                  <a:schemeClr val="lt1"/>
                </a:highlight>
              </a:rPr>
              <a:t>So, given an image, I will use convolutional neural networks like VGG-16 to convert my image into dense vector. If two images are very similar, then </a:t>
            </a:r>
            <a:r>
              <a:rPr lang="en-US" dirty="0" err="1">
                <a:highlight>
                  <a:schemeClr val="lt1"/>
                </a:highlight>
              </a:rPr>
              <a:t>euclidean</a:t>
            </a:r>
            <a:r>
              <a:rPr lang="en-US" dirty="0">
                <a:highlight>
                  <a:schemeClr val="lt1"/>
                </a:highlight>
              </a:rPr>
              <a:t> distance between vector 1 of image 1 and vector 2 of image 2 will be very small.</a:t>
            </a:r>
          </a:p>
        </p:txBody>
      </p:sp>
      <p:pic>
        <p:nvPicPr>
          <p:cNvPr id="4" name="Picture 3">
            <a:extLst>
              <a:ext uri="{FF2B5EF4-FFF2-40B4-BE49-F238E27FC236}">
                <a16:creationId xmlns:a16="http://schemas.microsoft.com/office/drawing/2014/main" id="{AF2A0C1D-239E-9247-4EDD-4544211C6D84}"/>
              </a:ext>
            </a:extLst>
          </p:cNvPr>
          <p:cNvPicPr>
            <a:picLocks noChangeAspect="1"/>
          </p:cNvPicPr>
          <p:nvPr/>
        </p:nvPicPr>
        <p:blipFill>
          <a:blip r:embed="rId2"/>
          <a:stretch>
            <a:fillRect/>
          </a:stretch>
        </p:blipFill>
        <p:spPr>
          <a:xfrm>
            <a:off x="361950" y="1530298"/>
            <a:ext cx="4210050" cy="1085850"/>
          </a:xfrm>
          <a:prstGeom prst="rect">
            <a:avLst/>
          </a:prstGeom>
        </p:spPr>
      </p:pic>
    </p:spTree>
    <p:extLst>
      <p:ext uri="{BB962C8B-B14F-4D97-AF65-F5344CB8AC3E}">
        <p14:creationId xmlns:p14="http://schemas.microsoft.com/office/powerpoint/2010/main" val="412507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b="1" i="0" dirty="0">
                <a:solidFill>
                  <a:srgbClr val="242424"/>
                </a:solidFill>
                <a:effectLst/>
                <a:latin typeface="source-serif-pro"/>
              </a:rPr>
              <a:t>Image Based product similarity: </a:t>
            </a:r>
            <a:r>
              <a:rPr lang="en-US" b="1" i="0" dirty="0" err="1">
                <a:solidFill>
                  <a:srgbClr val="242424"/>
                </a:solidFill>
                <a:effectLst/>
                <a:latin typeface="source-serif-pro"/>
              </a:rPr>
              <a:t>ConvNets</a:t>
            </a:r>
            <a:r>
              <a:rPr lang="en-US" b="1" i="0" dirty="0">
                <a:solidFill>
                  <a:srgbClr val="242424"/>
                </a:solidFill>
                <a:effectLst/>
                <a:latin typeface="source-serif-pro"/>
              </a:rPr>
              <a:t>(Continue)</a:t>
            </a:r>
            <a:endParaRPr lang="en-US" dirty="0"/>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208800" y="1169548"/>
            <a:ext cx="8720887"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dirty="0">
                <a:highlight>
                  <a:schemeClr val="lt1"/>
                </a:highlight>
              </a:rPr>
              <a:t>We will use some existing CNN’s which is VGG-16 for our task to build image based product similarity.VGG-16 takes an image and converts it into a 25,088 dimensional dense vector.</a:t>
            </a:r>
          </a:p>
          <a:p>
            <a:pPr lvl="1"/>
            <a:endParaRPr lang="en-US" dirty="0">
              <a:highlight>
                <a:schemeClr val="lt1"/>
              </a:highlight>
            </a:endParaRPr>
          </a:p>
          <a:p>
            <a:pPr lvl="1"/>
            <a:r>
              <a:rPr lang="en-US" dirty="0">
                <a:highlight>
                  <a:schemeClr val="lt1"/>
                </a:highlight>
              </a:rPr>
              <a:t>We will use some existing CNN’s which is VGG-16 for our task to build image based product similarity.VGG-16 takes an image and converts it into a 25,088 dimensional dense vector.</a:t>
            </a:r>
          </a:p>
          <a:p>
            <a:pPr lvl="1"/>
            <a:endParaRPr lang="en-US" dirty="0">
              <a:highlight>
                <a:schemeClr val="lt1"/>
              </a:highlight>
            </a:endParaRPr>
          </a:p>
          <a:p>
            <a:pPr lvl="1"/>
            <a:r>
              <a:rPr lang="en-US" dirty="0">
                <a:highlight>
                  <a:schemeClr val="lt1"/>
                </a:highlight>
              </a:rPr>
              <a:t>All my images are of length (224,224) and I have about 16,042 samples.</a:t>
            </a:r>
          </a:p>
          <a:p>
            <a:pPr lvl="1"/>
            <a:r>
              <a:rPr lang="en-US" dirty="0">
                <a:highlight>
                  <a:schemeClr val="lt1"/>
                </a:highlight>
              </a:rPr>
              <a:t>The important function </a:t>
            </a:r>
            <a:r>
              <a:rPr lang="en-US" dirty="0" err="1">
                <a:highlight>
                  <a:schemeClr val="lt1"/>
                </a:highlight>
              </a:rPr>
              <a:t>save_bottlebeck_features</a:t>
            </a:r>
            <a:r>
              <a:rPr lang="en-US" dirty="0">
                <a:highlight>
                  <a:schemeClr val="lt1"/>
                </a:highlight>
              </a:rPr>
              <a:t> has 3 parts. The first part basically builds the VGG-16 network. The generator part takes each of my images and run through the VGG-16 network and returns me the 25,088 dimensional features. I also collect </a:t>
            </a:r>
            <a:r>
              <a:rPr lang="en-US" dirty="0" err="1">
                <a:highlight>
                  <a:schemeClr val="lt1"/>
                </a:highlight>
              </a:rPr>
              <a:t>asins</a:t>
            </a:r>
            <a:r>
              <a:rPr lang="en-US" dirty="0">
                <a:highlight>
                  <a:schemeClr val="lt1"/>
                </a:highlight>
              </a:rPr>
              <a:t> name for each of my product. At the end, I am doing a </a:t>
            </a:r>
            <a:r>
              <a:rPr lang="en-US" dirty="0" err="1">
                <a:highlight>
                  <a:schemeClr val="lt1"/>
                </a:highlight>
              </a:rPr>
              <a:t>numpy</a:t>
            </a:r>
            <a:r>
              <a:rPr lang="en-US" dirty="0">
                <a:highlight>
                  <a:schemeClr val="lt1"/>
                </a:highlight>
              </a:rPr>
              <a:t> save, I am saving my 16K images converted into CNN vector features into .</a:t>
            </a:r>
            <a:r>
              <a:rPr lang="en-US" dirty="0" err="1">
                <a:highlight>
                  <a:schemeClr val="lt1"/>
                </a:highlight>
              </a:rPr>
              <a:t>npy</a:t>
            </a:r>
            <a:r>
              <a:rPr lang="en-US" dirty="0">
                <a:highlight>
                  <a:schemeClr val="lt1"/>
                </a:highlight>
              </a:rPr>
              <a:t> files along with the </a:t>
            </a:r>
            <a:r>
              <a:rPr lang="en-US" dirty="0" err="1">
                <a:highlight>
                  <a:schemeClr val="lt1"/>
                </a:highlight>
              </a:rPr>
              <a:t>asin</a:t>
            </a:r>
            <a:r>
              <a:rPr lang="en-US" dirty="0">
                <a:highlight>
                  <a:schemeClr val="lt1"/>
                </a:highlight>
              </a:rPr>
              <a:t> names.</a:t>
            </a:r>
          </a:p>
          <a:p>
            <a:pPr lvl="1"/>
            <a:endParaRPr lang="en-US" dirty="0">
              <a:highlight>
                <a:schemeClr val="lt1"/>
              </a:highlight>
            </a:endParaRPr>
          </a:p>
          <a:p>
            <a:pPr lvl="1"/>
            <a:r>
              <a:rPr lang="en-US" dirty="0">
                <a:highlight>
                  <a:schemeClr val="lt1"/>
                </a:highlight>
              </a:rPr>
              <a:t>Remember, here we include top = false, so it won’t include the last fully connected layers and hence the output won’t be 1000. The last conv layer in VGG-16 gives an output of shape 512 x 7 x7. On flattening this output we will get 25,088 length vector.</a:t>
            </a:r>
          </a:p>
          <a:p>
            <a:pPr lvl="1"/>
            <a:endParaRPr lang="en-US" dirty="0">
              <a:highlight>
                <a:schemeClr val="lt1"/>
              </a:highlight>
            </a:endParaRPr>
          </a:p>
          <a:p>
            <a:pPr lvl="1"/>
            <a:r>
              <a:rPr lang="en-US" dirty="0">
                <a:highlight>
                  <a:schemeClr val="lt1"/>
                </a:highlight>
              </a:rPr>
              <a:t>Now we will use </a:t>
            </a:r>
            <a:r>
              <a:rPr lang="en-US" dirty="0" err="1">
                <a:highlight>
                  <a:schemeClr val="lt1"/>
                </a:highlight>
              </a:rPr>
              <a:t>euclidean</a:t>
            </a:r>
            <a:r>
              <a:rPr lang="en-US" dirty="0">
                <a:highlight>
                  <a:schemeClr val="lt1"/>
                </a:highlight>
              </a:rPr>
              <a:t> distance to find similarity. I will simply load the image features for the 16K images and their corresponding </a:t>
            </a:r>
            <a:r>
              <a:rPr lang="en-US" dirty="0" err="1">
                <a:highlight>
                  <a:schemeClr val="lt1"/>
                </a:highlight>
              </a:rPr>
              <a:t>asins</a:t>
            </a:r>
            <a:r>
              <a:rPr lang="en-US" dirty="0">
                <a:highlight>
                  <a:schemeClr val="lt1"/>
                </a:highlight>
              </a:rPr>
              <a:t> names. I will load the original 16K dataset, where I have title , brand, color, URL , type of each </a:t>
            </a:r>
            <a:r>
              <a:rPr lang="en-US" dirty="0" err="1">
                <a:highlight>
                  <a:schemeClr val="lt1"/>
                </a:highlight>
              </a:rPr>
              <a:t>product.Now</a:t>
            </a:r>
            <a:r>
              <a:rPr lang="en-US" dirty="0">
                <a:highlight>
                  <a:schemeClr val="lt1"/>
                </a:highlight>
              </a:rPr>
              <a:t> we will get similar products using CNN features of VGG-16.</a:t>
            </a:r>
          </a:p>
        </p:txBody>
      </p:sp>
    </p:spTree>
    <p:extLst>
      <p:ext uri="{BB962C8B-B14F-4D97-AF65-F5344CB8AC3E}">
        <p14:creationId xmlns:p14="http://schemas.microsoft.com/office/powerpoint/2010/main" val="1064545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b="1" i="0" dirty="0">
                <a:solidFill>
                  <a:srgbClr val="242424"/>
                </a:solidFill>
                <a:effectLst/>
                <a:latin typeface="source-serif-pro"/>
              </a:rPr>
              <a:t>Measuring goodness of our solution: A|B testing</a:t>
            </a:r>
            <a:endParaRPr lang="en-US" dirty="0"/>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208800" y="1169548"/>
            <a:ext cx="8720887"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dirty="0">
                <a:highlight>
                  <a:schemeClr val="lt1"/>
                </a:highlight>
              </a:rPr>
              <a:t>Through out the blog, I kept evaluating our approaches on the basis of single query which is incorrect. But in real world, we will be dealing with millions of images or titles or products. So, how do you evaluate solution and solution 2 ?</a:t>
            </a:r>
          </a:p>
          <a:p>
            <a:pPr lvl="1"/>
            <a:endParaRPr lang="en-US" dirty="0">
              <a:highlight>
                <a:schemeClr val="lt1"/>
              </a:highlight>
            </a:endParaRPr>
          </a:p>
          <a:p>
            <a:pPr lvl="1"/>
            <a:r>
              <a:rPr lang="en-US" dirty="0">
                <a:highlight>
                  <a:schemeClr val="lt1"/>
                </a:highlight>
              </a:rPr>
              <a:t>Let’s assume the ellipse is the set of all users that visit amazon.com. Millions of users visit amazon.com daily. I just randomly split my users into two non </a:t>
            </a:r>
            <a:r>
              <a:rPr lang="en-US" dirty="0" err="1">
                <a:highlight>
                  <a:schemeClr val="lt1"/>
                </a:highlight>
              </a:rPr>
              <a:t>overlaping</a:t>
            </a:r>
            <a:r>
              <a:rPr lang="en-US" dirty="0">
                <a:highlight>
                  <a:schemeClr val="lt1"/>
                </a:highlight>
              </a:rPr>
              <a:t> groups: let’s say U1 and U2. For users in Set U1, I will show them results of solution 1 and results of solution 2 to the users of Set U2. They are roughly similar sets. Now, I measure my sales on Set 1 and measure my sales on Set 2. If sales(U1) &gt; sales(U2), then users tend to prefer solution 1 more than solution 2. So company will prefer solution 1.</a:t>
            </a:r>
          </a:p>
          <a:p>
            <a:pPr lvl="1"/>
            <a:endParaRPr lang="en-US" dirty="0">
              <a:highlight>
                <a:schemeClr val="lt1"/>
              </a:highlight>
            </a:endParaRPr>
          </a:p>
          <a:p>
            <a:pPr lvl="1"/>
            <a:r>
              <a:rPr lang="en-US" dirty="0">
                <a:highlight>
                  <a:schemeClr val="lt1"/>
                </a:highlight>
              </a:rPr>
              <a:t>So, for evaluation, we have to carry out A|B testing to measure the goodness of our solution by checking the sales.</a:t>
            </a:r>
          </a:p>
          <a:p>
            <a:pPr lvl="1"/>
            <a:endParaRPr lang="en-US" dirty="0">
              <a:highlight>
                <a:schemeClr val="lt1"/>
              </a:highlight>
            </a:endParaRPr>
          </a:p>
        </p:txBody>
      </p:sp>
    </p:spTree>
    <p:extLst>
      <p:ext uri="{BB962C8B-B14F-4D97-AF65-F5344CB8AC3E}">
        <p14:creationId xmlns:p14="http://schemas.microsoft.com/office/powerpoint/2010/main" val="845685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64EB-695B-738F-4883-8A6E6E43DCC7}"/>
              </a:ext>
            </a:extLst>
          </p:cNvPr>
          <p:cNvSpPr>
            <a:spLocks noGrp="1"/>
          </p:cNvSpPr>
          <p:nvPr>
            <p:ph type="title"/>
          </p:nvPr>
        </p:nvSpPr>
        <p:spPr>
          <a:xfrm>
            <a:off x="2397600" y="140550"/>
            <a:ext cx="5886050" cy="1436250"/>
          </a:xfrm>
        </p:spPr>
        <p:txBody>
          <a:bodyPr>
            <a:normAutofit fontScale="90000"/>
          </a:bodyPr>
          <a:lstStyle/>
          <a:p>
            <a:r>
              <a:rPr lang="en-US" dirty="0"/>
              <a:t>Any Questions?</a:t>
            </a:r>
            <a:br>
              <a:rPr lang="en-US" dirty="0"/>
            </a:br>
            <a:endParaRPr lang="en-US" dirty="0"/>
          </a:p>
        </p:txBody>
      </p:sp>
      <p:pic>
        <p:nvPicPr>
          <p:cNvPr id="4" name="Picture 3">
            <a:extLst>
              <a:ext uri="{FF2B5EF4-FFF2-40B4-BE49-F238E27FC236}">
                <a16:creationId xmlns:a16="http://schemas.microsoft.com/office/drawing/2014/main" id="{00321184-B7C2-5EC5-6309-7C97865A8D16}"/>
              </a:ext>
            </a:extLst>
          </p:cNvPr>
          <p:cNvPicPr>
            <a:picLocks noChangeAspect="1"/>
          </p:cNvPicPr>
          <p:nvPr/>
        </p:nvPicPr>
        <p:blipFill>
          <a:blip r:embed="rId2"/>
          <a:stretch>
            <a:fillRect/>
          </a:stretch>
        </p:blipFill>
        <p:spPr>
          <a:xfrm>
            <a:off x="1484100" y="1026750"/>
            <a:ext cx="5715000" cy="3810000"/>
          </a:xfrm>
          <a:prstGeom prst="rect">
            <a:avLst/>
          </a:prstGeom>
        </p:spPr>
      </p:pic>
    </p:spTree>
    <p:extLst>
      <p:ext uri="{BB962C8B-B14F-4D97-AF65-F5344CB8AC3E}">
        <p14:creationId xmlns:p14="http://schemas.microsoft.com/office/powerpoint/2010/main" val="716331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4583-E941-975C-6CAC-F6CF3AEBA09A}"/>
              </a:ext>
            </a:extLst>
          </p:cNvPr>
          <p:cNvSpPr>
            <a:spLocks noGrp="1"/>
          </p:cNvSpPr>
          <p:nvPr>
            <p:ph type="title"/>
          </p:nvPr>
        </p:nvSpPr>
        <p:spPr>
          <a:xfrm>
            <a:off x="490250" y="664462"/>
            <a:ext cx="8653750" cy="3414619"/>
          </a:xfrm>
        </p:spPr>
        <p:txBody>
          <a:bodyPr/>
          <a:lstStyle/>
          <a:p>
            <a:r>
              <a:rPr lang="en-US" dirty="0">
                <a:solidFill>
                  <a:srgbClr val="FF0000"/>
                </a:solidFill>
              </a:rPr>
              <a:t>35% </a:t>
            </a:r>
            <a:r>
              <a:rPr lang="en-US" dirty="0"/>
              <a:t>of </a:t>
            </a:r>
            <a:r>
              <a:rPr lang="en-US" dirty="0" err="1">
                <a:solidFill>
                  <a:schemeClr val="accent6"/>
                </a:solidFill>
              </a:rPr>
              <a:t>Amazon.com’s</a:t>
            </a:r>
            <a:r>
              <a:rPr lang="en-US" dirty="0">
                <a:solidFill>
                  <a:schemeClr val="accent6"/>
                </a:solidFill>
              </a:rPr>
              <a:t> </a:t>
            </a:r>
            <a:r>
              <a:rPr lang="en-US" dirty="0"/>
              <a:t>revenue is generated by its recommendation engine. </a:t>
            </a:r>
            <a:endParaRPr lang="en-US" dirty="0">
              <a:solidFill>
                <a:srgbClr val="FFC000"/>
              </a:solidFill>
            </a:endParaRPr>
          </a:p>
        </p:txBody>
      </p:sp>
      <p:sp>
        <p:nvSpPr>
          <p:cNvPr id="4" name="TextBox 3">
            <a:extLst>
              <a:ext uri="{FF2B5EF4-FFF2-40B4-BE49-F238E27FC236}">
                <a16:creationId xmlns:a16="http://schemas.microsoft.com/office/drawing/2014/main" id="{1AAEE637-A29F-EC06-AA73-CBC308805DF8}"/>
              </a:ext>
            </a:extLst>
          </p:cNvPr>
          <p:cNvSpPr txBox="1"/>
          <p:nvPr/>
        </p:nvSpPr>
        <p:spPr>
          <a:xfrm>
            <a:off x="2381633" y="2780994"/>
            <a:ext cx="7293769" cy="830997"/>
          </a:xfrm>
          <a:prstGeom prst="rect">
            <a:avLst/>
          </a:prstGeom>
          <a:noFill/>
        </p:spPr>
        <p:txBody>
          <a:bodyPr wrap="square" rtlCol="0">
            <a:spAutoFit/>
          </a:bodyPr>
          <a:lstStyle/>
          <a:p>
            <a:r>
              <a:rPr lang="en-US" sz="4800" b="1" dirty="0">
                <a:solidFill>
                  <a:srgbClr val="FFC000"/>
                </a:solidFill>
                <a:latin typeface="Fira Sans Extra Condensed" panose="020B0503050000020004" pitchFamily="34" charset="0"/>
              </a:rPr>
              <a:t>So what’s their strategy?</a:t>
            </a:r>
            <a:endParaRPr lang="en-US" sz="4800" b="1" dirty="0">
              <a:latin typeface="Fira Sans Extra Condensed" panose="020B0503050000020004" pitchFamily="34" charset="0"/>
            </a:endParaRPr>
          </a:p>
        </p:txBody>
      </p:sp>
    </p:spTree>
    <p:extLst>
      <p:ext uri="{BB962C8B-B14F-4D97-AF65-F5344CB8AC3E}">
        <p14:creationId xmlns:p14="http://schemas.microsoft.com/office/powerpoint/2010/main" val="1519038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00">
        <p159:morph option="byObject"/>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Onsite Recommendation(recommend for you)</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015700" y="1384931"/>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Clicking on the “Your Recommendations” link on Amazon.com leads users to a page full of products recommended just for you. Amazon recommends a range of products from different categories you’ve been browsing, with the aim of putting products in front of you that you’re likely to click, learn more about and buy.</a:t>
            </a:r>
          </a:p>
        </p:txBody>
      </p:sp>
      <p:pic>
        <p:nvPicPr>
          <p:cNvPr id="4" name="Picture 3">
            <a:extLst>
              <a:ext uri="{FF2B5EF4-FFF2-40B4-BE49-F238E27FC236}">
                <a16:creationId xmlns:a16="http://schemas.microsoft.com/office/drawing/2014/main" id="{8A7A8897-070F-DF9F-B1D4-56630B73DD15}"/>
              </a:ext>
            </a:extLst>
          </p:cNvPr>
          <p:cNvPicPr>
            <a:picLocks noChangeAspect="1"/>
          </p:cNvPicPr>
          <p:nvPr/>
        </p:nvPicPr>
        <p:blipFill>
          <a:blip r:embed="rId2"/>
          <a:stretch>
            <a:fillRect/>
          </a:stretch>
        </p:blipFill>
        <p:spPr>
          <a:xfrm>
            <a:off x="184355" y="1384931"/>
            <a:ext cx="4675239" cy="3024837"/>
          </a:xfrm>
          <a:prstGeom prst="rect">
            <a:avLst/>
          </a:prstGeom>
        </p:spPr>
      </p:pic>
    </p:spTree>
    <p:extLst>
      <p:ext uri="{BB962C8B-B14F-4D97-AF65-F5344CB8AC3E}">
        <p14:creationId xmlns:p14="http://schemas.microsoft.com/office/powerpoint/2010/main" val="4034895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Onsite Recommendation(frequently bought together)</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015700" y="1384931"/>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This recommendation has one main goal: increase average order value. ‘Frequently bought together’ recommendations aim to up-sell and cross-sell customers by providing product suggestions based on the items in their shopping cart or below products they’re currently looking at on-site.</a:t>
            </a:r>
          </a:p>
        </p:txBody>
      </p:sp>
      <p:pic>
        <p:nvPicPr>
          <p:cNvPr id="6" name="Picture 5">
            <a:extLst>
              <a:ext uri="{FF2B5EF4-FFF2-40B4-BE49-F238E27FC236}">
                <a16:creationId xmlns:a16="http://schemas.microsoft.com/office/drawing/2014/main" id="{71B47F5F-827F-CE54-13D3-FAABB2804D07}"/>
              </a:ext>
            </a:extLst>
          </p:cNvPr>
          <p:cNvPicPr>
            <a:picLocks noChangeAspect="1"/>
          </p:cNvPicPr>
          <p:nvPr/>
        </p:nvPicPr>
        <p:blipFill>
          <a:blip r:embed="rId2"/>
          <a:stretch>
            <a:fillRect/>
          </a:stretch>
        </p:blipFill>
        <p:spPr>
          <a:xfrm>
            <a:off x="933450" y="1526381"/>
            <a:ext cx="3996525" cy="1852613"/>
          </a:xfrm>
          <a:prstGeom prst="rect">
            <a:avLst/>
          </a:prstGeom>
        </p:spPr>
      </p:pic>
    </p:spTree>
    <p:extLst>
      <p:ext uri="{BB962C8B-B14F-4D97-AF65-F5344CB8AC3E}">
        <p14:creationId xmlns:p14="http://schemas.microsoft.com/office/powerpoint/2010/main" val="89569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Onsite Recommendation(</a:t>
            </a:r>
            <a:r>
              <a:rPr lang="en-US" dirty="0" err="1"/>
              <a:t>Recenlty</a:t>
            </a:r>
            <a:r>
              <a:rPr lang="en-US" dirty="0"/>
              <a:t> Viewed Items)</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015700" y="1384931"/>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Here Amazon looks at products you’ve been browsing and recommends very similar products of different shapes, sizes and brands to help you find something very similar to a product you’ve already shown an interest in. They throw different brands, </a:t>
            </a:r>
            <a:r>
              <a:rPr lang="en-US" sz="1500" dirty="0" err="1">
                <a:highlight>
                  <a:schemeClr val="lt1"/>
                </a:highlight>
              </a:rPr>
              <a:t>colours</a:t>
            </a:r>
            <a:r>
              <a:rPr lang="en-US" sz="1500" dirty="0">
                <a:highlight>
                  <a:schemeClr val="lt1"/>
                </a:highlight>
              </a:rPr>
              <a:t>, shapes and sizes at you with the hope that they’ll place one product in front of you that you cannot resist</a:t>
            </a:r>
          </a:p>
        </p:txBody>
      </p:sp>
      <p:pic>
        <p:nvPicPr>
          <p:cNvPr id="4" name="Picture 3">
            <a:extLst>
              <a:ext uri="{FF2B5EF4-FFF2-40B4-BE49-F238E27FC236}">
                <a16:creationId xmlns:a16="http://schemas.microsoft.com/office/drawing/2014/main" id="{0D303D27-F57C-0FF7-2F3B-8EF22EDF892E}"/>
              </a:ext>
            </a:extLst>
          </p:cNvPr>
          <p:cNvPicPr>
            <a:picLocks noChangeAspect="1"/>
          </p:cNvPicPr>
          <p:nvPr/>
        </p:nvPicPr>
        <p:blipFill>
          <a:blip r:embed="rId2"/>
          <a:stretch>
            <a:fillRect/>
          </a:stretch>
        </p:blipFill>
        <p:spPr>
          <a:xfrm>
            <a:off x="85725" y="1508306"/>
            <a:ext cx="4707731" cy="1377769"/>
          </a:xfrm>
          <a:prstGeom prst="rect">
            <a:avLst/>
          </a:prstGeom>
        </p:spPr>
      </p:pic>
    </p:spTree>
    <p:extLst>
      <p:ext uri="{BB962C8B-B14F-4D97-AF65-F5344CB8AC3E}">
        <p14:creationId xmlns:p14="http://schemas.microsoft.com/office/powerpoint/2010/main" val="306374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CC4-A12A-334C-10F0-F32CEDBF5FC7}"/>
              </a:ext>
            </a:extLst>
          </p:cNvPr>
          <p:cNvSpPr>
            <a:spLocks noGrp="1"/>
          </p:cNvSpPr>
          <p:nvPr>
            <p:ph type="title"/>
          </p:nvPr>
        </p:nvSpPr>
        <p:spPr/>
        <p:txBody>
          <a:bodyPr>
            <a:normAutofit fontScale="90000"/>
          </a:bodyPr>
          <a:lstStyle/>
          <a:p>
            <a:r>
              <a:rPr lang="en-US" dirty="0"/>
              <a:t>Onsite Recommendation(Browsing History)</a:t>
            </a:r>
          </a:p>
        </p:txBody>
      </p:sp>
      <p:sp>
        <p:nvSpPr>
          <p:cNvPr id="5" name="Google Shape;141;p15">
            <a:extLst>
              <a:ext uri="{FF2B5EF4-FFF2-40B4-BE49-F238E27FC236}">
                <a16:creationId xmlns:a16="http://schemas.microsoft.com/office/drawing/2014/main" id="{2404364E-8CF0-4D02-EA2C-8D7614E3EC53}"/>
              </a:ext>
            </a:extLst>
          </p:cNvPr>
          <p:cNvSpPr txBox="1">
            <a:spLocks/>
          </p:cNvSpPr>
          <p:nvPr/>
        </p:nvSpPr>
        <p:spPr>
          <a:xfrm>
            <a:off x="5194294" y="1277774"/>
            <a:ext cx="3671100" cy="289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500" dirty="0">
                <a:highlight>
                  <a:schemeClr val="lt1"/>
                </a:highlight>
              </a:rPr>
              <a:t>If you’ve already looked at a product, it means you were slightly interested and Amazon knows it, so they’ll show you your browsing history in case you want to quickly go back and buy something you previously showed an interest in.</a:t>
            </a:r>
          </a:p>
        </p:txBody>
      </p:sp>
      <p:pic>
        <p:nvPicPr>
          <p:cNvPr id="6" name="Picture 5">
            <a:extLst>
              <a:ext uri="{FF2B5EF4-FFF2-40B4-BE49-F238E27FC236}">
                <a16:creationId xmlns:a16="http://schemas.microsoft.com/office/drawing/2014/main" id="{DF14A5C3-E978-C07C-B163-54AD64637A1C}"/>
              </a:ext>
            </a:extLst>
          </p:cNvPr>
          <p:cNvPicPr>
            <a:picLocks noChangeAspect="1"/>
          </p:cNvPicPr>
          <p:nvPr/>
        </p:nvPicPr>
        <p:blipFill>
          <a:blip r:embed="rId2"/>
          <a:stretch>
            <a:fillRect/>
          </a:stretch>
        </p:blipFill>
        <p:spPr>
          <a:xfrm>
            <a:off x="388931" y="1384931"/>
            <a:ext cx="4683132" cy="2443163"/>
          </a:xfrm>
          <a:prstGeom prst="rect">
            <a:avLst/>
          </a:prstGeom>
        </p:spPr>
      </p:pic>
    </p:spTree>
    <p:extLst>
      <p:ext uri="{BB962C8B-B14F-4D97-AF65-F5344CB8AC3E}">
        <p14:creationId xmlns:p14="http://schemas.microsoft.com/office/powerpoint/2010/main" val="2411733689"/>
      </p:ext>
    </p:extLst>
  </p:cSld>
  <p:clrMapOvr>
    <a:masterClrMapping/>
  </p:clrMapOvr>
</p:sld>
</file>

<file path=ppt/theme/theme1.xml><?xml version="1.0" encoding="utf-8"?>
<a:theme xmlns:a="http://schemas.openxmlformats.org/drawingml/2006/main" name="Tumors Infographics by Slidesgo">
  <a:themeElements>
    <a:clrScheme name="Simple Light">
      <a:dk1>
        <a:srgbClr val="000000"/>
      </a:dk1>
      <a:lt1>
        <a:srgbClr val="FFFFFF"/>
      </a:lt1>
      <a:dk2>
        <a:srgbClr val="2C3E50"/>
      </a:dk2>
      <a:lt2>
        <a:srgbClr val="7F8D8C"/>
      </a:lt2>
      <a:accent1>
        <a:srgbClr val="B56DD3"/>
      </a:accent1>
      <a:accent2>
        <a:srgbClr val="439DD8"/>
      </a:accent2>
      <a:accent3>
        <a:srgbClr val="3FD57E"/>
      </a:accent3>
      <a:accent4>
        <a:srgbClr val="B56DD3"/>
      </a:accent4>
      <a:accent5>
        <a:srgbClr val="439DD8"/>
      </a:accent5>
      <a:accent6>
        <a:srgbClr val="3FD57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3530</Words>
  <Application>Microsoft Office PowerPoint</Application>
  <PresentationFormat>On-screen Show (16:9)</PresentationFormat>
  <Paragraphs>180</Paragraphs>
  <Slides>46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Fira Sans Extra Condensed SemiBold</vt:lpstr>
      <vt:lpstr>Arial</vt:lpstr>
      <vt:lpstr>Fira Sans Extra Condensed</vt:lpstr>
      <vt:lpstr>Roboto</vt:lpstr>
      <vt:lpstr>Wingdings</vt:lpstr>
      <vt:lpstr>source-serif-pro</vt:lpstr>
      <vt:lpstr>Tumors Infographics by Slidesgo</vt:lpstr>
      <vt:lpstr>Case Study: Amazon Fashion Discovery Engine(Content Based Recommendation)</vt:lpstr>
      <vt:lpstr>PowerPoint Presentation</vt:lpstr>
      <vt:lpstr>PowerPoint Presentation</vt:lpstr>
      <vt:lpstr>Amazon Sales over the years</vt:lpstr>
      <vt:lpstr>35% of Amazon.com’s revenue is generated by its recommendation engine. </vt:lpstr>
      <vt:lpstr>Onsite Recommendation(recommend for you)</vt:lpstr>
      <vt:lpstr>Onsite Recommendation(frequently bought together)</vt:lpstr>
      <vt:lpstr>Onsite Recommendation(Recenlty Viewed Items)</vt:lpstr>
      <vt:lpstr>Onsite Recommendation(Browsing History)</vt:lpstr>
      <vt:lpstr>Onsite Recommendation(related to viewed items)</vt:lpstr>
      <vt:lpstr>Onsite Recommendation(Association Rule)</vt:lpstr>
      <vt:lpstr>Offline Recommendation(Best Selling Models )</vt:lpstr>
      <vt:lpstr>Offline Recommendation(Best Selling Models )</vt:lpstr>
      <vt:lpstr>BEST SELLERS ACROSS THE ENTIRE PRODUCT CATEGORY</vt:lpstr>
      <vt:lpstr>WorkFlow</vt:lpstr>
      <vt:lpstr>Data Acquisition(Amazon Product Advertising)</vt:lpstr>
      <vt:lpstr>Data Acquisition(Overview of the data)</vt:lpstr>
      <vt:lpstr>Data Acquisition(Overview of the data)</vt:lpstr>
      <vt:lpstr>Data Acquisition(Overview of the data)</vt:lpstr>
      <vt:lpstr>Overview of the data and terminology</vt:lpstr>
      <vt:lpstr>Data Cleaning &amp; Understanding</vt:lpstr>
      <vt:lpstr>1. Basic stats for feature: product_type_name</vt:lpstr>
      <vt:lpstr>2. Basic stats for feature: brand</vt:lpstr>
      <vt:lpstr>3. Basic stats for feature: color </vt:lpstr>
      <vt:lpstr>4. Basic stats for feature: formatted_price</vt:lpstr>
      <vt:lpstr>5. Basic stats for feature: title</vt:lpstr>
      <vt:lpstr>Benefit of Data cleaning</vt:lpstr>
      <vt:lpstr>Remove rows where formatted price is null</vt:lpstr>
      <vt:lpstr>Remove rows where color is null</vt:lpstr>
      <vt:lpstr>PowerPoint Presentation</vt:lpstr>
      <vt:lpstr>Remove Duplicate Items/Products</vt:lpstr>
      <vt:lpstr>Remove Duplicate: Part 2</vt:lpstr>
      <vt:lpstr>Remove Duplicate: Part 2</vt:lpstr>
      <vt:lpstr>Remove Duplicate: Part 2</vt:lpstr>
      <vt:lpstr>Remove Duplicate: Part 3</vt:lpstr>
      <vt:lpstr>Rrmove Duplicate: Part 3</vt:lpstr>
      <vt:lpstr>Remove Duplicate: Part 3</vt:lpstr>
      <vt:lpstr>Remove Duplicate: Part 3</vt:lpstr>
      <vt:lpstr>Text Based Product Similarity</vt:lpstr>
      <vt:lpstr>Bag of Words(Product Similarity Measurement)</vt:lpstr>
      <vt:lpstr>TF-IDF: featurizing text based on word-importance</vt:lpstr>
      <vt:lpstr>Text Semantics based product similarity: Word2Vec</vt:lpstr>
      <vt:lpstr>Image Based product similarity: ConvNets</vt:lpstr>
      <vt:lpstr>Image Based product similarity: ConvNets(Continue)</vt:lpstr>
      <vt:lpstr>Measuring goodness of our solution: A|B testing</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Study:Personalized Cancer Diagnosis</dc:title>
  <dc:creator>shadat shohan</dc:creator>
  <cp:lastModifiedBy>shadat shohan</cp:lastModifiedBy>
  <cp:revision>19</cp:revision>
  <dcterms:modified xsi:type="dcterms:W3CDTF">2023-09-02T08:48:25Z</dcterms:modified>
</cp:coreProperties>
</file>